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2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2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2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2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2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2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2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2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2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 b="def" i="def"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0" name="Shape 120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4833937" y="2303859"/>
            <a:ext cx="14716126" cy="4643438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4833937" y="7090171"/>
            <a:ext cx="14716126" cy="1589486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200"/>
            </a:lvl1pPr>
            <a:lvl2pPr marL="0" indent="0" algn="ctr">
              <a:spcBef>
                <a:spcPts val="0"/>
              </a:spcBef>
              <a:buSzTx/>
              <a:buNone/>
              <a:defRPr sz="5200"/>
            </a:lvl2pPr>
            <a:lvl3pPr marL="0" indent="0" algn="ctr">
              <a:spcBef>
                <a:spcPts val="0"/>
              </a:spcBef>
              <a:buSzTx/>
              <a:buNone/>
              <a:defRPr sz="5200"/>
            </a:lvl3pPr>
            <a:lvl4pPr marL="0" indent="0" algn="ctr">
              <a:spcBef>
                <a:spcPts val="0"/>
              </a:spcBef>
              <a:buSzTx/>
              <a:buNone/>
              <a:defRPr sz="5200"/>
            </a:lvl4pPr>
            <a:lvl5pPr marL="0" indent="0" algn="ctr">
              <a:spcBef>
                <a:spcPts val="0"/>
              </a:spcBef>
              <a:buSzTx/>
              <a:buNone/>
              <a:defRPr sz="5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1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598" y="5879245"/>
            <a:ext cx="24701896" cy="956893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–Johnny Appleseed"/>
          <p:cNvSpPr txBox="1"/>
          <p:nvPr>
            <p:ph type="body" sz="quarter" idx="13"/>
          </p:nvPr>
        </p:nvSpPr>
        <p:spPr>
          <a:xfrm>
            <a:off x="4833937" y="8947546"/>
            <a:ext cx="14716126" cy="64770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i="1" sz="3200"/>
            </a:lvl1pPr>
          </a:lstStyle>
          <a:p>
            <a:pPr/>
            <a:r>
              <a:t>–Johnny Appleseed</a:t>
            </a:r>
          </a:p>
        </p:txBody>
      </p:sp>
      <p:sp>
        <p:nvSpPr>
          <p:cNvPr id="95" name="“Type a quote here.”"/>
          <p:cNvSpPr txBox="1"/>
          <p:nvPr>
            <p:ph type="body" sz="quarter" idx="14"/>
          </p:nvPr>
        </p:nvSpPr>
        <p:spPr>
          <a:xfrm>
            <a:off x="4833937" y="5997575"/>
            <a:ext cx="14716126" cy="8636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6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“Type a quote here.” </a:t>
            </a:r>
          </a:p>
        </p:txBody>
      </p:sp>
      <p:sp>
        <p:nvSpPr>
          <p:cNvPr id="9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Image"/>
          <p:cNvSpPr/>
          <p:nvPr>
            <p:ph type="pic" idx="13"/>
          </p:nvPr>
        </p:nvSpPr>
        <p:spPr>
          <a:xfrm>
            <a:off x="3047999" y="0"/>
            <a:ext cx="18288001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1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93028" y="9574590"/>
            <a:ext cx="18849920" cy="7302016"/>
          </a:xfrm>
          <a:prstGeom prst="rect">
            <a:avLst/>
          </a:prstGeom>
          <a:ln w="12700">
            <a:miter lim="400000"/>
          </a:ln>
        </p:spPr>
      </p:pic>
      <p:pic>
        <p:nvPicPr>
          <p:cNvPr id="113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961350" y="12630150"/>
            <a:ext cx="2781300" cy="444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Image"/>
          <p:cNvSpPr/>
          <p:nvPr>
            <p:ph type="pic" sz="half" idx="13"/>
          </p:nvPr>
        </p:nvSpPr>
        <p:spPr>
          <a:xfrm>
            <a:off x="5334000" y="946546"/>
            <a:ext cx="13716001" cy="830461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2" name="Title Text"/>
          <p:cNvSpPr txBox="1"/>
          <p:nvPr>
            <p:ph type="title"/>
          </p:nvPr>
        </p:nvSpPr>
        <p:spPr>
          <a:xfrm>
            <a:off x="4833937" y="9447609"/>
            <a:ext cx="14716126" cy="2000251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23" name="Body Level One…"/>
          <p:cNvSpPr txBox="1"/>
          <p:nvPr>
            <p:ph type="body" sz="quarter" idx="1"/>
          </p:nvPr>
        </p:nvSpPr>
        <p:spPr>
          <a:xfrm>
            <a:off x="4833937" y="11465718"/>
            <a:ext cx="14716126" cy="1589486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200"/>
            </a:lvl1pPr>
            <a:lvl2pPr marL="0" indent="0" algn="ctr">
              <a:spcBef>
                <a:spcPts val="0"/>
              </a:spcBef>
              <a:buSzTx/>
              <a:buNone/>
              <a:defRPr sz="5200"/>
            </a:lvl2pPr>
            <a:lvl3pPr marL="0" indent="0" algn="ctr">
              <a:spcBef>
                <a:spcPts val="0"/>
              </a:spcBef>
              <a:buSzTx/>
              <a:buNone/>
              <a:defRPr sz="5200"/>
            </a:lvl3pPr>
            <a:lvl4pPr marL="0" indent="0" algn="ctr">
              <a:spcBef>
                <a:spcPts val="0"/>
              </a:spcBef>
              <a:buSzTx/>
              <a:buNone/>
              <a:defRPr sz="5200"/>
            </a:lvl4pPr>
            <a:lvl5pPr marL="0" indent="0" algn="ctr">
              <a:spcBef>
                <a:spcPts val="0"/>
              </a:spcBef>
              <a:buSzTx/>
              <a:buNone/>
              <a:defRPr sz="5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Text"/>
          <p:cNvSpPr txBox="1"/>
          <p:nvPr>
            <p:ph type="title"/>
          </p:nvPr>
        </p:nvSpPr>
        <p:spPr>
          <a:xfrm>
            <a:off x="4833937" y="4536281"/>
            <a:ext cx="14716126" cy="4643438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Image"/>
          <p:cNvSpPr/>
          <p:nvPr>
            <p:ph type="pic" sz="half" idx="13"/>
          </p:nvPr>
        </p:nvSpPr>
        <p:spPr>
          <a:xfrm>
            <a:off x="12495609" y="892968"/>
            <a:ext cx="7500938" cy="1155501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40" name="Title Text"/>
          <p:cNvSpPr txBox="1"/>
          <p:nvPr>
            <p:ph type="title"/>
          </p:nvPr>
        </p:nvSpPr>
        <p:spPr>
          <a:xfrm>
            <a:off x="4387453" y="892968"/>
            <a:ext cx="7500938" cy="5607845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pPr/>
            <a:r>
              <a:t>Title Text</a:t>
            </a:r>
          </a:p>
        </p:txBody>
      </p:sp>
      <p:sp>
        <p:nvSpPr>
          <p:cNvPr id="41" name="Body Level One…"/>
          <p:cNvSpPr txBox="1"/>
          <p:nvPr>
            <p:ph type="body" sz="quarter" idx="1"/>
          </p:nvPr>
        </p:nvSpPr>
        <p:spPr>
          <a:xfrm>
            <a:off x="4387453" y="6643687"/>
            <a:ext cx="7500938" cy="5786438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200"/>
            </a:lvl1pPr>
            <a:lvl2pPr marL="0" indent="0" algn="ctr">
              <a:spcBef>
                <a:spcPts val="0"/>
              </a:spcBef>
              <a:buSzTx/>
              <a:buNone/>
              <a:defRPr sz="5200"/>
            </a:lvl2pPr>
            <a:lvl3pPr marL="0" indent="0" algn="ctr">
              <a:spcBef>
                <a:spcPts val="0"/>
              </a:spcBef>
              <a:buSzTx/>
              <a:buNone/>
              <a:defRPr sz="5200"/>
            </a:lvl3pPr>
            <a:lvl4pPr marL="0" indent="0" algn="ctr">
              <a:spcBef>
                <a:spcPts val="0"/>
              </a:spcBef>
              <a:buSzTx/>
              <a:buNone/>
              <a:defRPr sz="5200"/>
            </a:lvl4pPr>
            <a:lvl5pPr marL="0" indent="0" algn="ctr">
              <a:spcBef>
                <a:spcPts val="0"/>
              </a:spcBef>
              <a:buSzTx/>
              <a:buNone/>
              <a:defRPr sz="5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8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Image"/>
          <p:cNvSpPr/>
          <p:nvPr>
            <p:ph type="pic" sz="quarter" idx="13"/>
          </p:nvPr>
        </p:nvSpPr>
        <p:spPr>
          <a:xfrm>
            <a:off x="12495609" y="3643312"/>
            <a:ext cx="7500938" cy="884039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7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8" name="Body Level One…"/>
          <p:cNvSpPr txBox="1"/>
          <p:nvPr>
            <p:ph type="body" sz="quarter" idx="1"/>
          </p:nvPr>
        </p:nvSpPr>
        <p:spPr>
          <a:xfrm>
            <a:off x="4387453" y="3643312"/>
            <a:ext cx="7500938" cy="8840392"/>
          </a:xfrm>
          <a:prstGeom prst="rect">
            <a:avLst/>
          </a:prstGeom>
        </p:spPr>
        <p:txBody>
          <a:bodyPr/>
          <a:lstStyle>
            <a:lvl1pPr marL="465364" indent="-465364">
              <a:spcBef>
                <a:spcPts val="4500"/>
              </a:spcBef>
              <a:defRPr sz="3800"/>
            </a:lvl1pPr>
            <a:lvl2pPr marL="808264" indent="-465364">
              <a:spcBef>
                <a:spcPts val="4500"/>
              </a:spcBef>
              <a:defRPr sz="3800"/>
            </a:lvl2pPr>
            <a:lvl3pPr marL="1151164" indent="-465364">
              <a:spcBef>
                <a:spcPts val="4500"/>
              </a:spcBef>
              <a:defRPr sz="3800"/>
            </a:lvl3pPr>
            <a:lvl4pPr marL="1494064" indent="-465364">
              <a:spcBef>
                <a:spcPts val="4500"/>
              </a:spcBef>
              <a:defRPr sz="3800"/>
            </a:lvl4pPr>
            <a:lvl5pPr marL="1836964" indent="-465364">
              <a:spcBef>
                <a:spcPts val="4500"/>
              </a:spcBef>
              <a:defRPr sz="3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9" name="Slide Number"/>
          <p:cNvSpPr txBox="1"/>
          <p:nvPr>
            <p:ph type="sldNum" sz="quarter" idx="2"/>
          </p:nvPr>
        </p:nvSpPr>
        <p:spPr>
          <a:xfrm>
            <a:off x="11954103" y="13073062"/>
            <a:ext cx="466269" cy="473076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Body Level One…"/>
          <p:cNvSpPr txBox="1"/>
          <p:nvPr>
            <p:ph type="body" idx="1"/>
          </p:nvPr>
        </p:nvSpPr>
        <p:spPr>
          <a:xfrm>
            <a:off x="4387453" y="1785937"/>
            <a:ext cx="15609094" cy="10144126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Image"/>
          <p:cNvSpPr/>
          <p:nvPr>
            <p:ph type="pic" sz="quarter" idx="13"/>
          </p:nvPr>
        </p:nvSpPr>
        <p:spPr>
          <a:xfrm>
            <a:off x="12495609" y="7161609"/>
            <a:ext cx="7500938" cy="530423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Image"/>
          <p:cNvSpPr/>
          <p:nvPr>
            <p:ph type="pic" sz="quarter" idx="14"/>
          </p:nvPr>
        </p:nvSpPr>
        <p:spPr>
          <a:xfrm>
            <a:off x="12495609" y="1250156"/>
            <a:ext cx="7500938" cy="530423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Image"/>
          <p:cNvSpPr/>
          <p:nvPr>
            <p:ph type="pic" sz="half" idx="15"/>
          </p:nvPr>
        </p:nvSpPr>
        <p:spPr>
          <a:xfrm>
            <a:off x="4387453" y="1250156"/>
            <a:ext cx="7500938" cy="1121568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4387453" y="357187"/>
            <a:ext cx="15609094" cy="30360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Slide Number"/>
          <p:cNvSpPr txBox="1"/>
          <p:nvPr>
            <p:ph type="sldNum" sz="quarter" idx="2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>
            <a:spAutoFit/>
          </a:bodyPr>
          <a:lstStyle>
            <a:lvl1pPr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4" name="Body Level One…"/>
          <p:cNvSpPr txBox="1"/>
          <p:nvPr>
            <p:ph type="body" idx="1"/>
          </p:nvPr>
        </p:nvSpPr>
        <p:spPr>
          <a:xfrm>
            <a:off x="4387453" y="3643312"/>
            <a:ext cx="15609094" cy="8840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611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1055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500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944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389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2833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3278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3722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4167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Relationship Id="rId3" Type="http://schemas.openxmlformats.org/officeDocument/2006/relationships/image" Target="../media/image1.png"/><Relationship Id="rId4" Type="http://schemas.openxmlformats.org/officeDocument/2006/relationships/image" Target="../media/image12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Relationship Id="rId3" Type="http://schemas.openxmlformats.org/officeDocument/2006/relationships/image" Target="../media/image1.png"/><Relationship Id="rId4" Type="http://schemas.openxmlformats.org/officeDocument/2006/relationships/image" Target="../media/image7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Relationship Id="rId3" Type="http://schemas.openxmlformats.org/officeDocument/2006/relationships/image" Target="../media/image1.png"/><Relationship Id="rId4" Type="http://schemas.openxmlformats.org/officeDocument/2006/relationships/image" Target="../media/image13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Relationship Id="rId3" Type="http://schemas.openxmlformats.org/officeDocument/2006/relationships/image" Target="../media/image1.png"/><Relationship Id="rId4" Type="http://schemas.openxmlformats.org/officeDocument/2006/relationships/image" Target="../media/image14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Relationship Id="rId3" Type="http://schemas.openxmlformats.org/officeDocument/2006/relationships/image" Target="../media/image1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tif"/><Relationship Id="rId3" Type="http://schemas.openxmlformats.org/officeDocument/2006/relationships/image" Target="../media/image2.tif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Relationship Id="rId3" Type="http://schemas.openxmlformats.org/officeDocument/2006/relationships/image" Target="../media/image1.png"/><Relationship Id="rId4" Type="http://schemas.openxmlformats.org/officeDocument/2006/relationships/image" Target="../media/image3.tif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Relationship Id="rId3" Type="http://schemas.openxmlformats.org/officeDocument/2006/relationships/image" Target="../media/image1.png"/><Relationship Id="rId4" Type="http://schemas.openxmlformats.org/officeDocument/2006/relationships/image" Target="../media/image6.png"/><Relationship Id="rId5" Type="http://schemas.openxmlformats.org/officeDocument/2006/relationships/image" Target="../media/image7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Relationship Id="rId3" Type="http://schemas.openxmlformats.org/officeDocument/2006/relationships/image" Target="../media/image1.png"/><Relationship Id="rId4" Type="http://schemas.openxmlformats.org/officeDocument/2006/relationships/image" Target="../media/image8.png"/><Relationship Id="rId5" Type="http://schemas.openxmlformats.org/officeDocument/2006/relationships/image" Target="../media/image9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Relationship Id="rId3" Type="http://schemas.openxmlformats.org/officeDocument/2006/relationships/image" Target="../media/image1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598" y="5879245"/>
            <a:ext cx="24701896" cy="9568933"/>
          </a:xfrm>
          <a:prstGeom prst="rect">
            <a:avLst/>
          </a:prstGeom>
          <a:ln w="12700">
            <a:miter lim="400000"/>
          </a:ln>
        </p:spPr>
      </p:pic>
      <p:sp>
        <p:nvSpPr>
          <p:cNvPr id="123" name="TRAFFIC LEVEL PREDICTION"/>
          <p:cNvSpPr txBox="1"/>
          <p:nvPr>
            <p:ph type="ctrTitle"/>
          </p:nvPr>
        </p:nvSpPr>
        <p:spPr>
          <a:xfrm>
            <a:off x="4270287" y="65881"/>
            <a:ext cx="16728437" cy="4643438"/>
          </a:xfrm>
          <a:prstGeom prst="rect">
            <a:avLst/>
          </a:prstGeom>
        </p:spPr>
        <p:txBody>
          <a:bodyPr/>
          <a:lstStyle>
            <a:lvl1pPr>
              <a:defRPr sz="9200"/>
            </a:lvl1pPr>
          </a:lstStyle>
          <a:p>
            <a:pPr/>
            <a:r>
              <a:t>TRAFFIC LEVEL PREDICTION</a:t>
            </a:r>
          </a:p>
        </p:txBody>
      </p:sp>
      <p:sp>
        <p:nvSpPr>
          <p:cNvPr id="124" name="A study on the city of Torino"/>
          <p:cNvSpPr txBox="1"/>
          <p:nvPr>
            <p:ph type="subTitle" sz="quarter" idx="1"/>
          </p:nvPr>
        </p:nvSpPr>
        <p:spPr>
          <a:xfrm>
            <a:off x="5276443" y="5096399"/>
            <a:ext cx="14716126" cy="1589485"/>
          </a:xfrm>
          <a:prstGeom prst="rect">
            <a:avLst/>
          </a:prstGeom>
        </p:spPr>
        <p:txBody>
          <a:bodyPr/>
          <a:lstStyle/>
          <a:p>
            <a:pPr/>
            <a:r>
              <a:t>A study on the city of Torino</a:t>
            </a:r>
          </a:p>
        </p:txBody>
      </p:sp>
      <p:sp>
        <p:nvSpPr>
          <p:cNvPr id="125" name="Slide Number"/>
          <p:cNvSpPr txBox="1"/>
          <p:nvPr>
            <p:ph type="sldNum" sz="quarter" idx="2"/>
          </p:nvPr>
        </p:nvSpPr>
        <p:spPr>
          <a:xfrm>
            <a:off x="525576" y="12751687"/>
            <a:ext cx="310923" cy="47767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26" name="big-dive-2018.png" descr="big-dive-2018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277525" y="12549901"/>
            <a:ext cx="3874492" cy="881243"/>
          </a:xfrm>
          <a:prstGeom prst="rect">
            <a:avLst/>
          </a:prstGeom>
          <a:ln w="12700">
            <a:miter lim="400000"/>
          </a:ln>
        </p:spPr>
      </p:pic>
      <p:sp>
        <p:nvSpPr>
          <p:cNvPr id="127" name="A project by Four pandas"/>
          <p:cNvSpPr txBox="1"/>
          <p:nvPr/>
        </p:nvSpPr>
        <p:spPr>
          <a:xfrm>
            <a:off x="5276443" y="7353498"/>
            <a:ext cx="14716126" cy="15894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normAutofit fontScale="100000" lnSpcReduction="0"/>
          </a:bodyPr>
          <a:lstStyle/>
          <a:p>
            <a:pPr>
              <a:defRPr b="0" sz="4400">
                <a:solidFill>
                  <a:schemeClr val="accent5">
                    <a:lumOff val="-29866"/>
                  </a:schemeClr>
                </a:solidFill>
              </a:defRPr>
            </a:pPr>
            <a:r>
              <a:t>A project by </a:t>
            </a:r>
            <a:r>
              <a:rPr b="1"/>
              <a:t>Four pandas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lide Number"/>
          <p:cNvSpPr txBox="1"/>
          <p:nvPr>
            <p:ph type="sldNum" sz="quarter" idx="2"/>
          </p:nvPr>
        </p:nvSpPr>
        <p:spPr>
          <a:xfrm>
            <a:off x="141954" y="13097569"/>
            <a:ext cx="466269" cy="47767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18" name="big-dive-2018.png" descr="big-dive-201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277525" y="12549901"/>
            <a:ext cx="3874492" cy="881243"/>
          </a:xfrm>
          <a:prstGeom prst="rect">
            <a:avLst/>
          </a:prstGeom>
          <a:ln w="12700">
            <a:miter lim="400000"/>
          </a:ln>
        </p:spPr>
      </p:pic>
      <p:pic>
        <p:nvPicPr>
          <p:cNvPr id="219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693028" y="9574590"/>
            <a:ext cx="18849920" cy="7302016"/>
          </a:xfrm>
          <a:prstGeom prst="rect">
            <a:avLst/>
          </a:prstGeom>
          <a:ln w="12700">
            <a:miter lim="400000"/>
          </a:ln>
        </p:spPr>
      </p:pic>
      <p:sp>
        <p:nvSpPr>
          <p:cNvPr id="220" name="Focus on grid zones selection"/>
          <p:cNvSpPr txBox="1"/>
          <p:nvPr/>
        </p:nvSpPr>
        <p:spPr>
          <a:xfrm>
            <a:off x="1185071" y="815545"/>
            <a:ext cx="10576993" cy="103591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l">
              <a:defRPr b="0" sz="5800">
                <a:latin typeface="+mn-lt"/>
                <a:ea typeface="+mn-ea"/>
                <a:cs typeface="+mn-cs"/>
                <a:sym typeface="Helvetica Neue Medium"/>
              </a:defRPr>
            </a:pPr>
            <a:r>
              <a:t>Focus on </a:t>
            </a:r>
            <a:r>
              <a:rPr b="1">
                <a:solidFill>
                  <a:schemeClr val="accent5">
                    <a:lumOff val="-29866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grid zones selection</a:t>
            </a:r>
          </a:p>
        </p:txBody>
      </p:sp>
      <p:sp>
        <p:nvSpPr>
          <p:cNvPr id="221" name="Line"/>
          <p:cNvSpPr/>
          <p:nvPr/>
        </p:nvSpPr>
        <p:spPr>
          <a:xfrm>
            <a:off x="-371213" y="1842093"/>
            <a:ext cx="11879230" cy="1"/>
          </a:xfrm>
          <a:prstGeom prst="line">
            <a:avLst/>
          </a:prstGeom>
          <a:ln w="114300">
            <a:solidFill>
              <a:srgbClr val="E6E7EA">
                <a:alpha val="54464"/>
              </a:srgb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pic>
        <p:nvPicPr>
          <p:cNvPr id="222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12179" y="2399574"/>
            <a:ext cx="11584204" cy="9943666"/>
          </a:xfrm>
          <a:prstGeom prst="rect">
            <a:avLst/>
          </a:prstGeom>
          <a:ln w="12700">
            <a:miter lim="400000"/>
          </a:ln>
        </p:spPr>
      </p:pic>
      <p:sp>
        <p:nvSpPr>
          <p:cNvPr id="223" name="We decided to discard cells with data that could lead to unreliable traffic estimations.…"/>
          <p:cNvSpPr txBox="1"/>
          <p:nvPr/>
        </p:nvSpPr>
        <p:spPr>
          <a:xfrm>
            <a:off x="13431440" y="1869330"/>
            <a:ext cx="10376622" cy="63705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>
              <a:lnSpc>
                <a:spcPct val="90000"/>
              </a:lnSpc>
              <a:spcBef>
                <a:spcPts val="5900"/>
              </a:spcBef>
              <a:defRPr b="0" sz="4400"/>
            </a:pPr>
            <a:r>
              <a:rPr sz="4200"/>
              <a:t>We decided to discard cells with data that could lead to </a:t>
            </a:r>
            <a:r>
              <a:rPr b="1" sz="4200">
                <a:solidFill>
                  <a:schemeClr val="accent5">
                    <a:lumOff val="-29866"/>
                  </a:schemeClr>
                </a:solidFill>
              </a:rPr>
              <a:t>unreliable traffic estimations</a:t>
            </a:r>
            <a:r>
              <a:rPr sz="4200"/>
              <a:t>.</a:t>
            </a:r>
            <a:endParaRPr sz="4200"/>
          </a:p>
          <a:p>
            <a:pPr algn="l">
              <a:lnSpc>
                <a:spcPct val="90000"/>
              </a:lnSpc>
              <a:spcBef>
                <a:spcPts val="5900"/>
              </a:spcBef>
              <a:defRPr b="0" sz="4200"/>
            </a:pPr>
            <a:r>
              <a:t>The selection criterion was based on the </a:t>
            </a:r>
            <a:r>
              <a:rPr b="1">
                <a:solidFill>
                  <a:schemeClr val="accent5">
                    <a:lumOff val="-29866"/>
                  </a:schemeClr>
                </a:solidFill>
              </a:rPr>
              <a:t>average daily count</a:t>
            </a:r>
            <a:r>
              <a:t> of distinct cars crossing the zone.</a:t>
            </a:r>
          </a:p>
          <a:p>
            <a:pPr algn="l">
              <a:spcBef>
                <a:spcPts val="5900"/>
              </a:spcBef>
              <a:defRPr b="0" sz="4200"/>
            </a:pPr>
            <a:r>
              <a:t>Furthermore, we requested at least one neighbour for each zone.</a:t>
            </a:r>
          </a:p>
        </p:txBody>
      </p:sp>
      <p:sp>
        <p:nvSpPr>
          <p:cNvPr id="224" name="Rectangle"/>
          <p:cNvSpPr/>
          <p:nvPr/>
        </p:nvSpPr>
        <p:spPr>
          <a:xfrm>
            <a:off x="14217567" y="8585200"/>
            <a:ext cx="7945927" cy="2633564"/>
          </a:xfrm>
          <a:prstGeom prst="rect">
            <a:avLst/>
          </a:prstGeom>
          <a:solidFill>
            <a:srgbClr val="D7DADA">
              <a:alpha val="81959"/>
            </a:srgb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25" name="Final number of zones:…"/>
          <p:cNvSpPr txBox="1"/>
          <p:nvPr/>
        </p:nvSpPr>
        <p:spPr>
          <a:xfrm>
            <a:off x="15194131" y="9010997"/>
            <a:ext cx="5992801" cy="17819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lnSpc>
                <a:spcPts val="5300"/>
              </a:lnSpc>
              <a:spcBef>
                <a:spcPts val="5900"/>
              </a:spcBef>
              <a:defRPr b="0" sz="4400"/>
            </a:pPr>
            <a:r>
              <a:t>Final number of zones:</a:t>
            </a:r>
          </a:p>
          <a:p>
            <a:pPr>
              <a:lnSpc>
                <a:spcPts val="100"/>
              </a:lnSpc>
              <a:spcBef>
                <a:spcPts val="5900"/>
              </a:spcBef>
              <a:defRPr sz="4900"/>
            </a:pPr>
            <a:r>
              <a:t>500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lide Number"/>
          <p:cNvSpPr txBox="1"/>
          <p:nvPr>
            <p:ph type="sldNum" sz="quarter" idx="2"/>
          </p:nvPr>
        </p:nvSpPr>
        <p:spPr>
          <a:xfrm>
            <a:off x="141954" y="13097569"/>
            <a:ext cx="466269" cy="47767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28" name="big-dive-2018.png" descr="big-dive-201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277525" y="12549901"/>
            <a:ext cx="3874492" cy="881243"/>
          </a:xfrm>
          <a:prstGeom prst="rect">
            <a:avLst/>
          </a:prstGeom>
          <a:ln w="12700">
            <a:miter lim="400000"/>
          </a:ln>
        </p:spPr>
      </p:pic>
      <p:pic>
        <p:nvPicPr>
          <p:cNvPr id="229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693028" y="9574590"/>
            <a:ext cx="18849920" cy="7302016"/>
          </a:xfrm>
          <a:prstGeom prst="rect">
            <a:avLst/>
          </a:prstGeom>
          <a:ln w="12700">
            <a:miter lim="400000"/>
          </a:ln>
        </p:spPr>
      </p:pic>
      <p:sp>
        <p:nvSpPr>
          <p:cNvPr id="230" name="Facing a time tradeoff"/>
          <p:cNvSpPr txBox="1"/>
          <p:nvPr/>
        </p:nvSpPr>
        <p:spPr>
          <a:xfrm>
            <a:off x="1185071" y="815545"/>
            <a:ext cx="7705726" cy="103591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l">
              <a:defRPr b="0" sz="5800">
                <a:latin typeface="+mn-lt"/>
                <a:ea typeface="+mn-ea"/>
                <a:cs typeface="+mn-cs"/>
                <a:sym typeface="Helvetica Neue Medium"/>
              </a:defRPr>
            </a:pPr>
            <a:r>
              <a:t>Facing a time </a:t>
            </a:r>
            <a:r>
              <a:rPr b="1">
                <a:solidFill>
                  <a:schemeClr val="accent5">
                    <a:lumOff val="-29866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tradeoff</a:t>
            </a:r>
          </a:p>
        </p:txBody>
      </p:sp>
      <p:sp>
        <p:nvSpPr>
          <p:cNvPr id="231" name="Line"/>
          <p:cNvSpPr/>
          <p:nvPr/>
        </p:nvSpPr>
        <p:spPr>
          <a:xfrm>
            <a:off x="-371213" y="1842093"/>
            <a:ext cx="10386408" cy="1"/>
          </a:xfrm>
          <a:prstGeom prst="line">
            <a:avLst/>
          </a:prstGeom>
          <a:ln w="114300">
            <a:solidFill>
              <a:srgbClr val="E6E7EA">
                <a:alpha val="54464"/>
              </a:srgb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32" name="Equation"/>
          <p:cNvSpPr txBox="1"/>
          <p:nvPr/>
        </p:nvSpPr>
        <p:spPr>
          <a:xfrm>
            <a:off x="9926104" y="3247964"/>
            <a:ext cx="4531792" cy="1762393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b="0" sz="1800"/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55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T</m:t>
                  </m:r>
                  <m:r>
                    <a:rPr xmlns:a="http://schemas.openxmlformats.org/drawingml/2006/main" sz="55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L</m:t>
                  </m:r>
                  <m:r>
                    <a:rPr xmlns:a="http://schemas.openxmlformats.org/drawingml/2006/main" sz="55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55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l</m:t>
                  </m:r>
                  <m:r>
                    <a:rPr xmlns:a="http://schemas.openxmlformats.org/drawingml/2006/main" sz="55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,</m:t>
                  </m:r>
                  <m:r>
                    <a:rPr xmlns:a="http://schemas.openxmlformats.org/drawingml/2006/main" sz="55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t</m:t>
                  </m:r>
                  <m:r>
                    <a:rPr xmlns:a="http://schemas.openxmlformats.org/drawingml/2006/main" sz="55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55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f>
                    <m:fPr>
                      <m:ctrlPr>
                        <a:rPr xmlns:a="http://schemas.openxmlformats.org/drawingml/2006/main" sz="5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r>
                        <a:rPr xmlns:a="http://schemas.openxmlformats.org/drawingml/2006/main" sz="5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xmlns:a="http://schemas.openxmlformats.org/drawingml/2006/main" sz="5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xmlns:a="http://schemas.openxmlformats.org/drawingml/2006/main" sz="5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  <m:r>
                        <a:rPr xmlns:a="http://schemas.openxmlformats.org/drawingml/2006/main" sz="5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xmlns:a="http://schemas.openxmlformats.org/drawingml/2006/main" sz="5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xmlns:a="http://schemas.openxmlformats.org/drawingml/2006/main" sz="5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num>
                    <m:den>
                      <m:sSub>
                        <m:e>
                          <m:r>
                            <a:rPr xmlns:a="http://schemas.openxmlformats.org/drawingml/2006/main" sz="5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⟨</m:t>
                          </m:r>
                          <m:r>
                            <a:rPr xmlns:a="http://schemas.openxmlformats.org/drawingml/2006/main" sz="5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xmlns:a="http://schemas.openxmlformats.org/drawingml/2006/main" sz="5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⟩</m:t>
                          </m:r>
                        </m:e>
                        <m:sub>
                          <m:r>
                            <a:rPr xmlns:a="http://schemas.openxmlformats.org/drawingml/2006/main" sz="5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</m:den>
                  </m:f>
                </m:oMath>
              </m:oMathPara>
            </a14:m>
            <a:endParaRPr sz="5500"/>
          </a:p>
        </p:txBody>
      </p:sp>
      <p:sp>
        <p:nvSpPr>
          <p:cNvPr id="233" name="At the same time, we want a forecast range that is…"/>
          <p:cNvSpPr txBox="1"/>
          <p:nvPr/>
        </p:nvSpPr>
        <p:spPr>
          <a:xfrm>
            <a:off x="2291360" y="5802453"/>
            <a:ext cx="20894966" cy="67410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>
              <a:spcBef>
                <a:spcPts val="5900"/>
              </a:spcBef>
              <a:defRPr b="0" sz="4400"/>
            </a:pPr>
            <a:r>
              <a:t>At the same time, we want a forecast range that is</a:t>
            </a:r>
          </a:p>
          <a:p>
            <a:pPr marL="611187" indent="-611187" algn="l">
              <a:spcBef>
                <a:spcPts val="5900"/>
              </a:spcBef>
              <a:buSzPct val="145000"/>
              <a:buChar char="•"/>
              <a:defRPr sz="4400"/>
            </a:pPr>
            <a:r>
              <a:rPr>
                <a:solidFill>
                  <a:schemeClr val="accent5">
                    <a:lumOff val="-29866"/>
                  </a:schemeClr>
                </a:solidFill>
              </a:rPr>
              <a:t>large enough</a:t>
            </a:r>
            <a:r>
              <a:t>  </a:t>
            </a:r>
            <a:r>
              <a:rPr b="0"/>
              <a:t>-&gt;  collects a statistically significant amount of data</a:t>
            </a:r>
            <a:endParaRPr b="0"/>
          </a:p>
          <a:p>
            <a:pPr marL="611187" indent="-611187" algn="l">
              <a:spcBef>
                <a:spcPts val="5900"/>
              </a:spcBef>
              <a:buSzPct val="145000"/>
              <a:buChar char="•"/>
              <a:defRPr sz="4400"/>
            </a:pPr>
            <a:r>
              <a:rPr>
                <a:solidFill>
                  <a:schemeClr val="accent5">
                    <a:lumOff val="-29866"/>
                  </a:schemeClr>
                </a:solidFill>
              </a:rPr>
              <a:t>small enough</a:t>
            </a:r>
            <a:r>
              <a:rPr b="0"/>
              <a:t> -&gt;  detects actual fluctuations of traffic levels</a:t>
            </a:r>
            <a:endParaRPr b="0"/>
          </a:p>
          <a:p>
            <a:pPr algn="l">
              <a:spcBef>
                <a:spcPts val="5900"/>
              </a:spcBef>
              <a:defRPr sz="4400"/>
            </a:pPr>
            <a:endParaRPr b="0"/>
          </a:p>
          <a:p>
            <a:pPr algn="l">
              <a:spcBef>
                <a:spcPts val="5900"/>
              </a:spcBef>
              <a:defRPr sz="4400"/>
            </a:pPr>
            <a:r>
              <a:rPr b="0"/>
              <a:t>We selected a </a:t>
            </a:r>
            <a:r>
              <a:rPr sz="5900">
                <a:solidFill>
                  <a:schemeClr val="accent5">
                    <a:lumOff val="-29866"/>
                  </a:schemeClr>
                </a:solidFill>
              </a:rPr>
              <a:t>30 minutes</a:t>
            </a:r>
            <a:r>
              <a:rPr b="0"/>
              <a:t> range</a:t>
            </a:r>
          </a:p>
        </p:txBody>
      </p:sp>
      <p:pic>
        <p:nvPicPr>
          <p:cNvPr id="234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4889714" y="752785"/>
            <a:ext cx="9350467" cy="2674747"/>
          </a:xfrm>
          <a:prstGeom prst="rect">
            <a:avLst/>
          </a:prstGeom>
          <a:ln w="12700">
            <a:miter lim="400000"/>
          </a:ln>
        </p:spPr>
      </p:pic>
      <p:sp>
        <p:nvSpPr>
          <p:cNvPr id="235" name="Arrow"/>
          <p:cNvSpPr/>
          <p:nvPr/>
        </p:nvSpPr>
        <p:spPr>
          <a:xfrm rot="16200000">
            <a:off x="20648477" y="3047132"/>
            <a:ext cx="1110405" cy="890736"/>
          </a:xfrm>
          <a:prstGeom prst="rightArrow">
            <a:avLst>
              <a:gd name="adj1" fmla="val 58794"/>
              <a:gd name="adj2" fmla="val 72869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36" name="Oval"/>
          <p:cNvSpPr/>
          <p:nvPr/>
        </p:nvSpPr>
        <p:spPr>
          <a:xfrm>
            <a:off x="13843000" y="3109028"/>
            <a:ext cx="351968" cy="766944"/>
          </a:xfrm>
          <a:prstGeom prst="ellipse">
            <a:avLst/>
          </a:prstGeom>
          <a:ln w="50800">
            <a:solidFill>
              <a:schemeClr val="accent5">
                <a:lumOff val="-29866"/>
              </a:scheme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lide Number"/>
          <p:cNvSpPr txBox="1"/>
          <p:nvPr>
            <p:ph type="sldNum" sz="quarter" idx="2"/>
          </p:nvPr>
        </p:nvSpPr>
        <p:spPr>
          <a:xfrm>
            <a:off x="141954" y="13097569"/>
            <a:ext cx="466269" cy="47767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39" name="big-dive-2018.png" descr="big-dive-201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277525" y="12549901"/>
            <a:ext cx="3874492" cy="881243"/>
          </a:xfrm>
          <a:prstGeom prst="rect">
            <a:avLst/>
          </a:prstGeom>
          <a:ln w="12700">
            <a:miter lim="400000"/>
          </a:ln>
        </p:spPr>
      </p:pic>
      <p:pic>
        <p:nvPicPr>
          <p:cNvPr id="240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693028" y="9574590"/>
            <a:ext cx="18849920" cy="7302016"/>
          </a:xfrm>
          <a:prstGeom prst="rect">
            <a:avLst/>
          </a:prstGeom>
          <a:ln w="12700">
            <a:miter lim="400000"/>
          </a:ln>
        </p:spPr>
      </p:pic>
      <p:sp>
        <p:nvSpPr>
          <p:cNvPr id="241" name="A panoramic of TL values"/>
          <p:cNvSpPr txBox="1"/>
          <p:nvPr/>
        </p:nvSpPr>
        <p:spPr>
          <a:xfrm>
            <a:off x="1185071" y="815545"/>
            <a:ext cx="8888706" cy="103591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l">
              <a:defRPr b="0" sz="5800">
                <a:latin typeface="+mn-lt"/>
                <a:ea typeface="+mn-ea"/>
                <a:cs typeface="+mn-cs"/>
                <a:sym typeface="Helvetica Neue Medium"/>
              </a:defRPr>
            </a:pPr>
            <a:r>
              <a:t>A panoramic of </a:t>
            </a:r>
            <a:r>
              <a:rPr b="1">
                <a:solidFill>
                  <a:schemeClr val="accent5">
                    <a:lumOff val="-29866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TL values</a:t>
            </a:r>
          </a:p>
        </p:txBody>
      </p:sp>
      <p:sp>
        <p:nvSpPr>
          <p:cNvPr id="242" name="Line"/>
          <p:cNvSpPr/>
          <p:nvPr/>
        </p:nvSpPr>
        <p:spPr>
          <a:xfrm>
            <a:off x="-371213" y="1842093"/>
            <a:ext cx="10386408" cy="1"/>
          </a:xfrm>
          <a:prstGeom prst="line">
            <a:avLst/>
          </a:prstGeom>
          <a:ln w="114300">
            <a:solidFill>
              <a:srgbClr val="E6E7EA">
                <a:alpha val="54464"/>
              </a:srgb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43" name="The values are aggregated for the whole city of Turin.…"/>
          <p:cNvSpPr txBox="1"/>
          <p:nvPr/>
        </p:nvSpPr>
        <p:spPr>
          <a:xfrm>
            <a:off x="18511685" y="2572501"/>
            <a:ext cx="5258805" cy="8570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>
              <a:spcBef>
                <a:spcPts val="5900"/>
              </a:spcBef>
              <a:defRPr b="0" sz="4400"/>
            </a:pPr>
            <a:r>
              <a:t>The values are aggregated for the whole city of Turin.</a:t>
            </a:r>
          </a:p>
          <a:p>
            <a:pPr marL="611187" indent="-611187" algn="l">
              <a:lnSpc>
                <a:spcPct val="130000"/>
              </a:lnSpc>
              <a:spcBef>
                <a:spcPts val="5900"/>
              </a:spcBef>
              <a:buSzPct val="145000"/>
              <a:buChar char="•"/>
              <a:defRPr b="0" sz="4400"/>
            </a:pPr>
            <a:r>
              <a:t>TL seems like a </a:t>
            </a:r>
            <a:r>
              <a:rPr b="1">
                <a:solidFill>
                  <a:schemeClr val="accent5">
                    <a:lumOff val="-29866"/>
                  </a:schemeClr>
                </a:solidFill>
              </a:rPr>
              <a:t>good metric</a:t>
            </a:r>
            <a:r>
              <a:t> for traffic levels</a:t>
            </a:r>
          </a:p>
          <a:p>
            <a:pPr marL="611187" indent="-611187" algn="l">
              <a:lnSpc>
                <a:spcPct val="130000"/>
              </a:lnSpc>
              <a:spcBef>
                <a:spcPts val="5900"/>
              </a:spcBef>
              <a:buSzPct val="145000"/>
              <a:buChar char="•"/>
              <a:defRPr b="0" sz="4400"/>
            </a:pPr>
            <a:r>
              <a:t>Working days looks very similar to one another</a:t>
            </a:r>
          </a:p>
        </p:txBody>
      </p:sp>
      <p:pic>
        <p:nvPicPr>
          <p:cNvPr id="244" name="tlllll.png" descr="tlllll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38200" y="2498035"/>
            <a:ext cx="17328957" cy="970421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lide Number"/>
          <p:cNvSpPr txBox="1"/>
          <p:nvPr>
            <p:ph type="sldNum" sz="quarter" idx="2"/>
          </p:nvPr>
        </p:nvSpPr>
        <p:spPr>
          <a:xfrm>
            <a:off x="141954" y="13097569"/>
            <a:ext cx="466269" cy="47767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47" name="big-dive-2018.png" descr="big-dive-201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277525" y="12549901"/>
            <a:ext cx="3874492" cy="881243"/>
          </a:xfrm>
          <a:prstGeom prst="rect">
            <a:avLst/>
          </a:prstGeom>
          <a:ln w="12700">
            <a:miter lim="400000"/>
          </a:ln>
        </p:spPr>
      </p:pic>
      <p:pic>
        <p:nvPicPr>
          <p:cNvPr id="248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693028" y="9574590"/>
            <a:ext cx="18849920" cy="7302016"/>
          </a:xfrm>
          <a:prstGeom prst="rect">
            <a:avLst/>
          </a:prstGeom>
          <a:ln w="12700">
            <a:miter lim="400000"/>
          </a:ln>
        </p:spPr>
      </p:pic>
      <p:sp>
        <p:nvSpPr>
          <p:cNvPr id="249" name="Time for data preparation"/>
          <p:cNvSpPr txBox="1"/>
          <p:nvPr/>
        </p:nvSpPr>
        <p:spPr>
          <a:xfrm>
            <a:off x="1185071" y="815545"/>
            <a:ext cx="8982254" cy="103591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l">
              <a:defRPr b="0" sz="5800">
                <a:latin typeface="+mn-lt"/>
                <a:ea typeface="+mn-ea"/>
                <a:cs typeface="+mn-cs"/>
                <a:sym typeface="Helvetica Neue Medium"/>
              </a:defRPr>
            </a:pPr>
            <a:r>
              <a:t>Time for </a:t>
            </a:r>
            <a:r>
              <a:rPr b="1">
                <a:solidFill>
                  <a:schemeClr val="accent5">
                    <a:lumOff val="-29866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 preparation</a:t>
            </a:r>
          </a:p>
        </p:txBody>
      </p:sp>
      <p:sp>
        <p:nvSpPr>
          <p:cNvPr id="250" name="Line"/>
          <p:cNvSpPr/>
          <p:nvPr/>
        </p:nvSpPr>
        <p:spPr>
          <a:xfrm>
            <a:off x="-371213" y="1842093"/>
            <a:ext cx="10448099" cy="1"/>
          </a:xfrm>
          <a:prstGeom prst="line">
            <a:avLst/>
          </a:prstGeom>
          <a:ln w="114300">
            <a:solidFill>
              <a:srgbClr val="E6E7EA">
                <a:alpha val="54464"/>
              </a:srgb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51" name="Rectangle"/>
          <p:cNvSpPr/>
          <p:nvPr/>
        </p:nvSpPr>
        <p:spPr>
          <a:xfrm>
            <a:off x="1781075" y="3717925"/>
            <a:ext cx="2323506" cy="2113459"/>
          </a:xfrm>
          <a:prstGeom prst="rect">
            <a:avLst/>
          </a:prstGeom>
          <a:solidFill>
            <a:schemeClr val="accent5">
              <a:lumOff val="-29866"/>
              <a:alpha val="68332"/>
            </a:scheme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52" name="Rectangle"/>
          <p:cNvSpPr/>
          <p:nvPr/>
        </p:nvSpPr>
        <p:spPr>
          <a:xfrm>
            <a:off x="4127500" y="3708400"/>
            <a:ext cx="258802" cy="2132509"/>
          </a:xfrm>
          <a:prstGeom prst="rect">
            <a:avLst/>
          </a:prstGeom>
          <a:solidFill>
            <a:srgbClr val="000000">
              <a:alpha val="66958"/>
            </a:srgb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53" name="Rectangle"/>
          <p:cNvSpPr/>
          <p:nvPr/>
        </p:nvSpPr>
        <p:spPr>
          <a:xfrm>
            <a:off x="4409220" y="3717925"/>
            <a:ext cx="2323506" cy="2113459"/>
          </a:xfrm>
          <a:prstGeom prst="rect">
            <a:avLst/>
          </a:prstGeom>
          <a:solidFill>
            <a:schemeClr val="accent5">
              <a:lumOff val="-29866"/>
              <a:alpha val="68332"/>
            </a:scheme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54" name="Rectangle"/>
          <p:cNvSpPr/>
          <p:nvPr/>
        </p:nvSpPr>
        <p:spPr>
          <a:xfrm>
            <a:off x="6755645" y="3708400"/>
            <a:ext cx="258802" cy="2132509"/>
          </a:xfrm>
          <a:prstGeom prst="rect">
            <a:avLst/>
          </a:prstGeom>
          <a:solidFill>
            <a:srgbClr val="000000">
              <a:alpha val="66958"/>
            </a:srgb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55" name="Rectangle"/>
          <p:cNvSpPr/>
          <p:nvPr/>
        </p:nvSpPr>
        <p:spPr>
          <a:xfrm>
            <a:off x="7037365" y="3717925"/>
            <a:ext cx="2323506" cy="2113459"/>
          </a:xfrm>
          <a:prstGeom prst="rect">
            <a:avLst/>
          </a:prstGeom>
          <a:solidFill>
            <a:schemeClr val="accent5">
              <a:lumOff val="-29866"/>
              <a:alpha val="68332"/>
            </a:scheme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56" name="Rectangle"/>
          <p:cNvSpPr/>
          <p:nvPr/>
        </p:nvSpPr>
        <p:spPr>
          <a:xfrm>
            <a:off x="9383790" y="3708400"/>
            <a:ext cx="258802" cy="2132509"/>
          </a:xfrm>
          <a:prstGeom prst="rect">
            <a:avLst/>
          </a:prstGeom>
          <a:solidFill>
            <a:srgbClr val="000000">
              <a:alpha val="66958"/>
            </a:srgb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57" name="Rectangle"/>
          <p:cNvSpPr/>
          <p:nvPr/>
        </p:nvSpPr>
        <p:spPr>
          <a:xfrm>
            <a:off x="9665511" y="3717925"/>
            <a:ext cx="2323506" cy="2113459"/>
          </a:xfrm>
          <a:prstGeom prst="rect">
            <a:avLst/>
          </a:prstGeom>
          <a:solidFill>
            <a:schemeClr val="accent5">
              <a:lumOff val="-29866"/>
              <a:alpha val="68332"/>
            </a:scheme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58" name="Rectangle"/>
          <p:cNvSpPr/>
          <p:nvPr/>
        </p:nvSpPr>
        <p:spPr>
          <a:xfrm>
            <a:off x="12011935" y="3708400"/>
            <a:ext cx="258803" cy="2132509"/>
          </a:xfrm>
          <a:prstGeom prst="rect">
            <a:avLst/>
          </a:prstGeom>
          <a:solidFill>
            <a:srgbClr val="000000">
              <a:alpha val="66958"/>
            </a:srgb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59" name="Rectangle"/>
          <p:cNvSpPr/>
          <p:nvPr/>
        </p:nvSpPr>
        <p:spPr>
          <a:xfrm>
            <a:off x="12288112" y="3717925"/>
            <a:ext cx="2323506" cy="2113459"/>
          </a:xfrm>
          <a:prstGeom prst="rect">
            <a:avLst/>
          </a:prstGeom>
          <a:solidFill>
            <a:schemeClr val="accent5">
              <a:lumOff val="-29866"/>
              <a:alpha val="68332"/>
            </a:scheme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60" name="Rectangle"/>
          <p:cNvSpPr/>
          <p:nvPr/>
        </p:nvSpPr>
        <p:spPr>
          <a:xfrm>
            <a:off x="14640080" y="3708400"/>
            <a:ext cx="258802" cy="2132509"/>
          </a:xfrm>
          <a:prstGeom prst="rect">
            <a:avLst/>
          </a:prstGeom>
          <a:solidFill>
            <a:srgbClr val="000000">
              <a:alpha val="66958"/>
            </a:srgb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61" name="Rectangle"/>
          <p:cNvSpPr/>
          <p:nvPr/>
        </p:nvSpPr>
        <p:spPr>
          <a:xfrm>
            <a:off x="14916258" y="3717925"/>
            <a:ext cx="2323506" cy="2113459"/>
          </a:xfrm>
          <a:prstGeom prst="rect">
            <a:avLst/>
          </a:prstGeom>
          <a:solidFill>
            <a:schemeClr val="accent5">
              <a:lumOff val="-29866"/>
              <a:alpha val="68332"/>
            </a:scheme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62" name="Rectangle"/>
          <p:cNvSpPr/>
          <p:nvPr/>
        </p:nvSpPr>
        <p:spPr>
          <a:xfrm>
            <a:off x="17255525" y="3708400"/>
            <a:ext cx="258802" cy="2132509"/>
          </a:xfrm>
          <a:prstGeom prst="rect">
            <a:avLst/>
          </a:prstGeom>
          <a:solidFill>
            <a:srgbClr val="000000">
              <a:alpha val="66958"/>
            </a:srgb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63" name="Rectangle"/>
          <p:cNvSpPr/>
          <p:nvPr/>
        </p:nvSpPr>
        <p:spPr>
          <a:xfrm>
            <a:off x="17537247" y="3717925"/>
            <a:ext cx="2323506" cy="2113459"/>
          </a:xfrm>
          <a:prstGeom prst="rect">
            <a:avLst/>
          </a:prstGeom>
          <a:solidFill>
            <a:schemeClr val="accent5">
              <a:lumOff val="-29866"/>
              <a:alpha val="68332"/>
            </a:scheme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64" name="Rectangle"/>
          <p:cNvSpPr/>
          <p:nvPr/>
        </p:nvSpPr>
        <p:spPr>
          <a:xfrm>
            <a:off x="19883671" y="3708400"/>
            <a:ext cx="258802" cy="2132509"/>
          </a:xfrm>
          <a:prstGeom prst="rect">
            <a:avLst/>
          </a:prstGeom>
          <a:solidFill>
            <a:srgbClr val="000000">
              <a:alpha val="66958"/>
            </a:srgb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65" name="Rectangle"/>
          <p:cNvSpPr/>
          <p:nvPr/>
        </p:nvSpPr>
        <p:spPr>
          <a:xfrm>
            <a:off x="20178092" y="3717925"/>
            <a:ext cx="2323506" cy="2113459"/>
          </a:xfrm>
          <a:prstGeom prst="rect">
            <a:avLst/>
          </a:prstGeom>
          <a:solidFill>
            <a:schemeClr val="accent5">
              <a:lumOff val="-29866"/>
              <a:alpha val="68332"/>
            </a:scheme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66" name="weekday_WD"/>
          <p:cNvSpPr txBox="1"/>
          <p:nvPr/>
        </p:nvSpPr>
        <p:spPr>
          <a:xfrm>
            <a:off x="1069895" y="6223167"/>
            <a:ext cx="3745866" cy="8124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spcBef>
                <a:spcPts val="5900"/>
              </a:spcBef>
              <a:defRPr sz="4400"/>
            </a:lvl1pPr>
          </a:lstStyle>
          <a:p>
            <a:pPr/>
            <a:r>
              <a:t>weekday_WD</a:t>
            </a:r>
          </a:p>
        </p:txBody>
      </p:sp>
      <p:sp>
        <p:nvSpPr>
          <p:cNvPr id="267" name="weekday_SA"/>
          <p:cNvSpPr txBox="1"/>
          <p:nvPr/>
        </p:nvSpPr>
        <p:spPr>
          <a:xfrm>
            <a:off x="3796110" y="2488275"/>
            <a:ext cx="3549727" cy="8124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spcBef>
                <a:spcPts val="5900"/>
              </a:spcBef>
              <a:defRPr sz="4400"/>
            </a:lvl1pPr>
          </a:lstStyle>
          <a:p>
            <a:pPr/>
            <a:r>
              <a:t>weekday_SA</a:t>
            </a:r>
          </a:p>
        </p:txBody>
      </p:sp>
      <p:sp>
        <p:nvSpPr>
          <p:cNvPr id="268" name="weekday_SU"/>
          <p:cNvSpPr txBox="1"/>
          <p:nvPr/>
        </p:nvSpPr>
        <p:spPr>
          <a:xfrm>
            <a:off x="6408608" y="6223167"/>
            <a:ext cx="3581020" cy="8124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spcBef>
                <a:spcPts val="5900"/>
              </a:spcBef>
              <a:defRPr sz="4400"/>
            </a:lvl1pPr>
          </a:lstStyle>
          <a:p>
            <a:pPr/>
            <a:r>
              <a:t>weekday_SU</a:t>
            </a:r>
          </a:p>
        </p:txBody>
      </p:sp>
      <p:sp>
        <p:nvSpPr>
          <p:cNvPr id="269" name="zone_latitude"/>
          <p:cNvSpPr txBox="1"/>
          <p:nvPr/>
        </p:nvSpPr>
        <p:spPr>
          <a:xfrm>
            <a:off x="11592579" y="6223167"/>
            <a:ext cx="3714573" cy="8124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spcBef>
                <a:spcPts val="5900"/>
              </a:spcBef>
              <a:defRPr sz="4400"/>
            </a:lvl1pPr>
          </a:lstStyle>
          <a:p>
            <a:pPr/>
            <a:r>
              <a:t>zone_latitude</a:t>
            </a:r>
          </a:p>
        </p:txBody>
      </p:sp>
      <p:sp>
        <p:nvSpPr>
          <p:cNvPr id="270" name="zone_longitude"/>
          <p:cNvSpPr txBox="1"/>
          <p:nvPr/>
        </p:nvSpPr>
        <p:spPr>
          <a:xfrm>
            <a:off x="13972337" y="2488275"/>
            <a:ext cx="4211347" cy="8124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spcBef>
                <a:spcPts val="5900"/>
              </a:spcBef>
              <a:defRPr sz="4400"/>
            </a:lvl1pPr>
          </a:lstStyle>
          <a:p>
            <a:pPr/>
            <a:r>
              <a:t>zone_longitude</a:t>
            </a:r>
          </a:p>
        </p:txBody>
      </p:sp>
      <p:sp>
        <p:nvSpPr>
          <p:cNvPr id="271" name="time_stamp"/>
          <p:cNvSpPr txBox="1"/>
          <p:nvPr/>
        </p:nvSpPr>
        <p:spPr>
          <a:xfrm>
            <a:off x="9363652" y="2488275"/>
            <a:ext cx="3268092" cy="8124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spcBef>
                <a:spcPts val="5900"/>
              </a:spcBef>
              <a:defRPr sz="4400"/>
            </a:lvl1pPr>
          </a:lstStyle>
          <a:p>
            <a:pPr/>
            <a:r>
              <a:t>time_stamp</a:t>
            </a:r>
          </a:p>
        </p:txBody>
      </p:sp>
      <p:sp>
        <p:nvSpPr>
          <p:cNvPr id="272" name="TL_neighbours"/>
          <p:cNvSpPr txBox="1"/>
          <p:nvPr/>
        </p:nvSpPr>
        <p:spPr>
          <a:xfrm>
            <a:off x="16644735" y="6223167"/>
            <a:ext cx="4108528" cy="8124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spcBef>
                <a:spcPts val="5900"/>
              </a:spcBef>
              <a:defRPr sz="4400"/>
            </a:lvl1pPr>
          </a:lstStyle>
          <a:p>
            <a:pPr/>
            <a:r>
              <a:t>TL_neighbours</a:t>
            </a:r>
          </a:p>
        </p:txBody>
      </p:sp>
      <p:sp>
        <p:nvSpPr>
          <p:cNvPr id="273" name="TL_previous_time"/>
          <p:cNvSpPr txBox="1"/>
          <p:nvPr/>
        </p:nvSpPr>
        <p:spPr>
          <a:xfrm>
            <a:off x="18923758" y="2488275"/>
            <a:ext cx="4832173" cy="8124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spcBef>
                <a:spcPts val="5900"/>
              </a:spcBef>
              <a:defRPr sz="4400"/>
            </a:lvl1pPr>
          </a:lstStyle>
          <a:p>
            <a:pPr/>
            <a:r>
              <a:t>TL_previous_time</a:t>
            </a:r>
          </a:p>
        </p:txBody>
      </p:sp>
      <p:sp>
        <p:nvSpPr>
          <p:cNvPr id="274" name="Rectangle"/>
          <p:cNvSpPr/>
          <p:nvPr/>
        </p:nvSpPr>
        <p:spPr>
          <a:xfrm>
            <a:off x="1752600" y="3759200"/>
            <a:ext cx="20777473" cy="2030909"/>
          </a:xfrm>
          <a:prstGeom prst="rect">
            <a:avLst/>
          </a:prstGeom>
          <a:ln w="1016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75" name="Circle"/>
          <p:cNvSpPr/>
          <p:nvPr/>
        </p:nvSpPr>
        <p:spPr>
          <a:xfrm>
            <a:off x="2777728" y="4609554"/>
            <a:ext cx="330201" cy="330201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76" name="Circle"/>
          <p:cNvSpPr/>
          <p:nvPr/>
        </p:nvSpPr>
        <p:spPr>
          <a:xfrm>
            <a:off x="5405873" y="4609554"/>
            <a:ext cx="330201" cy="330201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77" name="Circle"/>
          <p:cNvSpPr/>
          <p:nvPr/>
        </p:nvSpPr>
        <p:spPr>
          <a:xfrm>
            <a:off x="8034018" y="4609554"/>
            <a:ext cx="330201" cy="330201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78" name="Circle"/>
          <p:cNvSpPr/>
          <p:nvPr/>
        </p:nvSpPr>
        <p:spPr>
          <a:xfrm>
            <a:off x="10662163" y="4609554"/>
            <a:ext cx="330201" cy="330201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79" name="Circle"/>
          <p:cNvSpPr/>
          <p:nvPr/>
        </p:nvSpPr>
        <p:spPr>
          <a:xfrm>
            <a:off x="13284765" y="4609554"/>
            <a:ext cx="330201" cy="330201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80" name="Circle"/>
          <p:cNvSpPr/>
          <p:nvPr/>
        </p:nvSpPr>
        <p:spPr>
          <a:xfrm>
            <a:off x="15912910" y="4609554"/>
            <a:ext cx="330201" cy="330201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81" name="Circle"/>
          <p:cNvSpPr/>
          <p:nvPr/>
        </p:nvSpPr>
        <p:spPr>
          <a:xfrm>
            <a:off x="18533899" y="4609554"/>
            <a:ext cx="330201" cy="330201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82" name="Circle"/>
          <p:cNvSpPr/>
          <p:nvPr/>
        </p:nvSpPr>
        <p:spPr>
          <a:xfrm>
            <a:off x="21174744" y="4609554"/>
            <a:ext cx="330201" cy="330201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83" name="Line"/>
          <p:cNvSpPr/>
          <p:nvPr/>
        </p:nvSpPr>
        <p:spPr>
          <a:xfrm flipV="1">
            <a:off x="10820913" y="3251199"/>
            <a:ext cx="1" cy="1490590"/>
          </a:xfrm>
          <a:prstGeom prst="line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84" name="Line"/>
          <p:cNvSpPr/>
          <p:nvPr/>
        </p:nvSpPr>
        <p:spPr>
          <a:xfrm flipV="1">
            <a:off x="5570973" y="3251199"/>
            <a:ext cx="1" cy="1490590"/>
          </a:xfrm>
          <a:prstGeom prst="line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85" name="Line"/>
          <p:cNvSpPr/>
          <p:nvPr/>
        </p:nvSpPr>
        <p:spPr>
          <a:xfrm flipV="1">
            <a:off x="8199118" y="4800599"/>
            <a:ext cx="1" cy="1490590"/>
          </a:xfrm>
          <a:prstGeom prst="line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86" name="Line"/>
          <p:cNvSpPr/>
          <p:nvPr/>
        </p:nvSpPr>
        <p:spPr>
          <a:xfrm flipV="1">
            <a:off x="2955527" y="4800599"/>
            <a:ext cx="1" cy="1490590"/>
          </a:xfrm>
          <a:prstGeom prst="line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87" name="Line"/>
          <p:cNvSpPr/>
          <p:nvPr/>
        </p:nvSpPr>
        <p:spPr>
          <a:xfrm flipV="1">
            <a:off x="13461759" y="4800599"/>
            <a:ext cx="1" cy="1490590"/>
          </a:xfrm>
          <a:prstGeom prst="line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88" name="Line"/>
          <p:cNvSpPr/>
          <p:nvPr/>
        </p:nvSpPr>
        <p:spPr>
          <a:xfrm flipV="1">
            <a:off x="16070855" y="3251199"/>
            <a:ext cx="1" cy="1490590"/>
          </a:xfrm>
          <a:prstGeom prst="line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89" name="Line"/>
          <p:cNvSpPr/>
          <p:nvPr/>
        </p:nvSpPr>
        <p:spPr>
          <a:xfrm flipV="1">
            <a:off x="18699000" y="4800599"/>
            <a:ext cx="1" cy="1490590"/>
          </a:xfrm>
          <a:prstGeom prst="line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90" name="Line"/>
          <p:cNvSpPr/>
          <p:nvPr/>
        </p:nvSpPr>
        <p:spPr>
          <a:xfrm flipV="1">
            <a:off x="21339845" y="3251199"/>
            <a:ext cx="1" cy="1490590"/>
          </a:xfrm>
          <a:prstGeom prst="line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91" name="Data was aggregated by type of weekday, time stamp and zone id: each input vector is a snapshot in time…"/>
          <p:cNvSpPr txBox="1"/>
          <p:nvPr/>
        </p:nvSpPr>
        <p:spPr>
          <a:xfrm>
            <a:off x="1574800" y="8350020"/>
            <a:ext cx="22066438" cy="29087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>
              <a:spcBef>
                <a:spcPts val="5900"/>
              </a:spcBef>
              <a:defRPr b="0" sz="4400"/>
            </a:pPr>
            <a:r>
              <a:t>Data was aggregated by type of weekday, time stamp and zone id: each input vector is a </a:t>
            </a:r>
            <a:r>
              <a:rPr b="1">
                <a:solidFill>
                  <a:schemeClr val="accent5">
                    <a:lumOff val="-29866"/>
                  </a:schemeClr>
                </a:solidFill>
              </a:rPr>
              <a:t>snapshot</a:t>
            </a:r>
            <a:r>
              <a:t> in time </a:t>
            </a:r>
          </a:p>
          <a:p>
            <a:pPr algn="l">
              <a:spcBef>
                <a:spcPts val="5900"/>
              </a:spcBef>
              <a:defRPr b="0" sz="4400"/>
            </a:pPr>
            <a:r>
              <a:t>Ready for building the dataset! </a:t>
            </a:r>
            <a:r>
              <a:rPr b="1">
                <a:solidFill>
                  <a:schemeClr val="accent5">
                    <a:lumOff val="-29866"/>
                  </a:schemeClr>
                </a:solidFill>
              </a:rPr>
              <a:t>But</a:t>
            </a:r>
            <a:r>
              <a:t> …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lide Number"/>
          <p:cNvSpPr txBox="1"/>
          <p:nvPr>
            <p:ph type="sldNum" sz="quarter" idx="2"/>
          </p:nvPr>
        </p:nvSpPr>
        <p:spPr>
          <a:xfrm>
            <a:off x="141954" y="13097569"/>
            <a:ext cx="466269" cy="47767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94" name="big-dive-2018.png" descr="big-dive-201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277525" y="12549901"/>
            <a:ext cx="3874492" cy="881243"/>
          </a:xfrm>
          <a:prstGeom prst="rect">
            <a:avLst/>
          </a:prstGeom>
          <a:ln w="12700">
            <a:miter lim="400000"/>
          </a:ln>
        </p:spPr>
      </p:pic>
      <p:pic>
        <p:nvPicPr>
          <p:cNvPr id="295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693028" y="9574590"/>
            <a:ext cx="18849920" cy="7302016"/>
          </a:xfrm>
          <a:prstGeom prst="rect">
            <a:avLst/>
          </a:prstGeom>
          <a:ln w="12700">
            <a:miter lim="400000"/>
          </a:ln>
        </p:spPr>
      </p:pic>
      <p:sp>
        <p:nvSpPr>
          <p:cNvPr id="296" name="The first problem"/>
          <p:cNvSpPr txBox="1"/>
          <p:nvPr/>
        </p:nvSpPr>
        <p:spPr>
          <a:xfrm>
            <a:off x="1185071" y="815545"/>
            <a:ext cx="6129402" cy="103591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l">
              <a:defRPr b="0" sz="5800">
                <a:latin typeface="+mn-lt"/>
                <a:ea typeface="+mn-ea"/>
                <a:cs typeface="+mn-cs"/>
                <a:sym typeface="Helvetica Neue Medium"/>
              </a:defRPr>
            </a:pPr>
            <a:r>
              <a:t>The </a:t>
            </a:r>
            <a:r>
              <a:rPr b="1">
                <a:solidFill>
                  <a:schemeClr val="accent5">
                    <a:lumOff val="-29866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first problem</a:t>
            </a:r>
          </a:p>
        </p:txBody>
      </p:sp>
      <p:sp>
        <p:nvSpPr>
          <p:cNvPr id="297" name="Line"/>
          <p:cNvSpPr/>
          <p:nvPr/>
        </p:nvSpPr>
        <p:spPr>
          <a:xfrm>
            <a:off x="-371213" y="1842093"/>
            <a:ext cx="9119057" cy="1"/>
          </a:xfrm>
          <a:prstGeom prst="line">
            <a:avLst/>
          </a:prstGeom>
          <a:ln w="114300">
            <a:solidFill>
              <a:srgbClr val="E6E7EA">
                <a:alpha val="54464"/>
              </a:srgb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98" name="Lack of traffic values data for many zones, across a lot of time windows…"/>
          <p:cNvSpPr txBox="1"/>
          <p:nvPr/>
        </p:nvSpPr>
        <p:spPr>
          <a:xfrm>
            <a:off x="1123950" y="4879036"/>
            <a:ext cx="22913430" cy="47199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marL="611187" indent="-611187" algn="l">
              <a:lnSpc>
                <a:spcPct val="50000"/>
              </a:lnSpc>
              <a:spcBef>
                <a:spcPts val="5900"/>
              </a:spcBef>
              <a:buSzPct val="145000"/>
              <a:buChar char="•"/>
              <a:defRPr b="0" sz="4400"/>
            </a:pPr>
            <a:r>
              <a:t>Lack of traffic values data for many zones, across a lot of time windows</a:t>
            </a:r>
          </a:p>
          <a:p>
            <a:pPr marL="611187" indent="-611187" algn="l">
              <a:lnSpc>
                <a:spcPct val="120000"/>
              </a:lnSpc>
              <a:spcBef>
                <a:spcPts val="5900"/>
              </a:spcBef>
              <a:buSzPct val="145000"/>
              <a:buChar char="•"/>
              <a:defRPr b="0" sz="4400"/>
            </a:pPr>
            <a:r>
              <a:t>Majority of the problematic hours in the range between </a:t>
            </a:r>
            <a:r>
              <a:rPr b="1"/>
              <a:t>1:30 AM</a:t>
            </a:r>
            <a:r>
              <a:t> and </a:t>
            </a:r>
            <a:r>
              <a:rPr b="1"/>
              <a:t>7:00 AM</a:t>
            </a:r>
          </a:p>
          <a:p>
            <a:pPr algn="l">
              <a:lnSpc>
                <a:spcPct val="50000"/>
              </a:lnSpc>
              <a:spcBef>
                <a:spcPts val="5900"/>
              </a:spcBef>
              <a:defRPr b="0" sz="4400"/>
            </a:pPr>
          </a:p>
          <a:p>
            <a:pPr algn="l">
              <a:lnSpc>
                <a:spcPct val="50000"/>
              </a:lnSpc>
              <a:spcBef>
                <a:spcPts val="5900"/>
              </a:spcBef>
              <a:defRPr sz="5400">
                <a:solidFill>
                  <a:schemeClr val="accent5">
                    <a:lumOff val="-29866"/>
                  </a:schemeClr>
                </a:solidFill>
              </a:defRPr>
            </a:pPr>
            <a:r>
              <a:t>Solution             </a:t>
            </a:r>
            <a:r>
              <a:rPr b="0" sz="4400">
                <a:solidFill>
                  <a:srgbClr val="000000"/>
                </a:solidFill>
              </a:rPr>
              <a:t>keep data for time stamps between </a:t>
            </a:r>
            <a:r>
              <a:rPr sz="4400"/>
              <a:t>7.00 AM and 1.30 AM </a:t>
            </a:r>
            <a:r>
              <a:rPr b="0" sz="4400">
                <a:solidFill>
                  <a:srgbClr val="000000"/>
                </a:solidFill>
              </a:rPr>
              <a:t>(local time)</a:t>
            </a:r>
          </a:p>
        </p:txBody>
      </p:sp>
      <p:sp>
        <p:nvSpPr>
          <p:cNvPr id="299" name="Arrow"/>
          <p:cNvSpPr/>
          <p:nvPr/>
        </p:nvSpPr>
        <p:spPr>
          <a:xfrm>
            <a:off x="4276526" y="8890000"/>
            <a:ext cx="1747144" cy="588467"/>
          </a:xfrm>
          <a:prstGeom prst="rightArrow">
            <a:avLst>
              <a:gd name="adj1" fmla="val 70844"/>
              <a:gd name="adj2" fmla="val 156281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lide Number"/>
          <p:cNvSpPr txBox="1"/>
          <p:nvPr>
            <p:ph type="sldNum" sz="quarter" idx="2"/>
          </p:nvPr>
        </p:nvSpPr>
        <p:spPr>
          <a:xfrm>
            <a:off x="141954" y="13097569"/>
            <a:ext cx="466269" cy="47767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02" name="big-dive-2018.png" descr="big-dive-201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277525" y="12549901"/>
            <a:ext cx="3874492" cy="881243"/>
          </a:xfrm>
          <a:prstGeom prst="rect">
            <a:avLst/>
          </a:prstGeom>
          <a:ln w="12700">
            <a:miter lim="400000"/>
          </a:ln>
        </p:spPr>
      </p:pic>
      <p:pic>
        <p:nvPicPr>
          <p:cNvPr id="303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693028" y="9574590"/>
            <a:ext cx="18849920" cy="7302016"/>
          </a:xfrm>
          <a:prstGeom prst="rect">
            <a:avLst/>
          </a:prstGeom>
          <a:ln w="12700">
            <a:miter lim="400000"/>
          </a:ln>
        </p:spPr>
      </p:pic>
      <p:sp>
        <p:nvSpPr>
          <p:cNvPr id="304" name="Algorithm selection"/>
          <p:cNvSpPr txBox="1"/>
          <p:nvPr/>
        </p:nvSpPr>
        <p:spPr>
          <a:xfrm>
            <a:off x="1185071" y="815545"/>
            <a:ext cx="6972073" cy="103591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l">
              <a:defRPr b="0" sz="5800">
                <a:latin typeface="+mn-lt"/>
                <a:ea typeface="+mn-ea"/>
                <a:cs typeface="+mn-cs"/>
                <a:sym typeface="Helvetica Neue Medium"/>
              </a:defRPr>
            </a:pPr>
            <a:r>
              <a:t>A</a:t>
            </a:r>
            <a:r>
              <a:rPr b="1">
                <a:latin typeface="Helvetica Neue"/>
                <a:ea typeface="Helvetica Neue"/>
                <a:cs typeface="Helvetica Neue"/>
                <a:sym typeface="Helvetica Neue"/>
              </a:rPr>
              <a:t>lgorithm</a:t>
            </a:r>
            <a:r>
              <a:rPr b="1">
                <a:solidFill>
                  <a:schemeClr val="accent5">
                    <a:lumOff val="-29866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selection</a:t>
            </a:r>
          </a:p>
        </p:txBody>
      </p:sp>
      <p:sp>
        <p:nvSpPr>
          <p:cNvPr id="305" name="Line"/>
          <p:cNvSpPr/>
          <p:nvPr/>
        </p:nvSpPr>
        <p:spPr>
          <a:xfrm>
            <a:off x="-371213" y="1842093"/>
            <a:ext cx="11703022" cy="1"/>
          </a:xfrm>
          <a:prstGeom prst="line">
            <a:avLst/>
          </a:prstGeom>
          <a:ln w="114300">
            <a:solidFill>
              <a:srgbClr val="E6E7EA">
                <a:alpha val="54464"/>
              </a:srgb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06" name="Regression problem…"/>
          <p:cNvSpPr txBox="1"/>
          <p:nvPr/>
        </p:nvSpPr>
        <p:spPr>
          <a:xfrm>
            <a:off x="889396" y="3184501"/>
            <a:ext cx="22454048" cy="54970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marL="611187" indent="-611187" algn="l">
              <a:lnSpc>
                <a:spcPct val="120000"/>
              </a:lnSpc>
              <a:spcBef>
                <a:spcPts val="5900"/>
              </a:spcBef>
              <a:buSzPct val="145000"/>
              <a:buChar char="•"/>
              <a:defRPr sz="4400"/>
            </a:pPr>
            <a:r>
              <a:t>Regression problem</a:t>
            </a:r>
          </a:p>
          <a:p>
            <a:pPr marL="611187" indent="-611187" algn="l">
              <a:lnSpc>
                <a:spcPct val="120000"/>
              </a:lnSpc>
              <a:spcBef>
                <a:spcPts val="5900"/>
              </a:spcBef>
              <a:buSzPct val="145000"/>
              <a:buChar char="•"/>
              <a:defRPr b="0" sz="4400"/>
            </a:pPr>
            <a:r>
              <a:t>Select an informative and comprehensible metric              </a:t>
            </a:r>
            <a:r>
              <a:rPr b="1">
                <a:solidFill>
                  <a:schemeClr val="accent5">
                    <a:lumOff val="-29866"/>
                  </a:schemeClr>
                </a:solidFill>
              </a:rPr>
              <a:t>r2 score</a:t>
            </a:r>
            <a:endParaRPr b="1">
              <a:solidFill>
                <a:schemeClr val="accent5">
                  <a:lumOff val="-29866"/>
                </a:schemeClr>
              </a:solidFill>
            </a:endParaRPr>
          </a:p>
          <a:p>
            <a:pPr marL="611187" indent="-611187" algn="l">
              <a:lnSpc>
                <a:spcPct val="120000"/>
              </a:lnSpc>
              <a:spcBef>
                <a:spcPts val="5900"/>
              </a:spcBef>
              <a:buSzPct val="145000"/>
              <a:buChar char="•"/>
              <a:defRPr b="0" sz="4400"/>
            </a:pPr>
            <a:r>
              <a:t>Baseline model for comparison: always output </a:t>
            </a:r>
            <a:r>
              <a:rPr b="1">
                <a:solidFill>
                  <a:schemeClr val="accent5">
                    <a:lumOff val="-29866"/>
                  </a:schemeClr>
                </a:solidFill>
              </a:rPr>
              <a:t>traffic level in previous time window</a:t>
            </a:r>
            <a:endParaRPr b="1">
              <a:solidFill>
                <a:schemeClr val="accent5">
                  <a:lumOff val="-29866"/>
                </a:schemeClr>
              </a:solidFill>
            </a:endParaRPr>
          </a:p>
          <a:p>
            <a:pPr marL="611187" indent="-611187" algn="l">
              <a:lnSpc>
                <a:spcPct val="120000"/>
              </a:lnSpc>
              <a:spcBef>
                <a:spcPts val="5900"/>
              </a:spcBef>
              <a:buSzPct val="145000"/>
              <a:buChar char="•"/>
              <a:defRPr b="0" sz="4400"/>
            </a:pPr>
            <a:r>
              <a:t>Different models for starting point:</a:t>
            </a:r>
          </a:p>
        </p:txBody>
      </p:sp>
      <p:sp>
        <p:nvSpPr>
          <p:cNvPr id="307" name="Arrow"/>
          <p:cNvSpPr/>
          <p:nvPr/>
        </p:nvSpPr>
        <p:spPr>
          <a:xfrm>
            <a:off x="14030126" y="4902200"/>
            <a:ext cx="1747144" cy="588467"/>
          </a:xfrm>
          <a:prstGeom prst="rightArrow">
            <a:avLst>
              <a:gd name="adj1" fmla="val 70844"/>
              <a:gd name="adj2" fmla="val 156281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08" name="Random Forest Regressor"/>
          <p:cNvSpPr txBox="1"/>
          <p:nvPr/>
        </p:nvSpPr>
        <p:spPr>
          <a:xfrm>
            <a:off x="2854991" y="9179593"/>
            <a:ext cx="5250613" cy="6263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/>
            <a:r>
              <a:t>Random Forest Regressor</a:t>
            </a:r>
          </a:p>
        </p:txBody>
      </p:sp>
      <p:sp>
        <p:nvSpPr>
          <p:cNvPr id="309" name="Extremely Randomized Trees Regressor"/>
          <p:cNvSpPr txBox="1"/>
          <p:nvPr/>
        </p:nvSpPr>
        <p:spPr>
          <a:xfrm>
            <a:off x="2883242" y="10014611"/>
            <a:ext cx="7898716" cy="6263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/>
            <a:r>
              <a:t>Extremely Randomized Trees Regressor</a:t>
            </a:r>
          </a:p>
        </p:txBody>
      </p:sp>
      <p:sp>
        <p:nvSpPr>
          <p:cNvPr id="310" name="Extreme Gradient Boosting (XGBoost)"/>
          <p:cNvSpPr txBox="1"/>
          <p:nvPr/>
        </p:nvSpPr>
        <p:spPr>
          <a:xfrm>
            <a:off x="2865361" y="10849631"/>
            <a:ext cx="7477278" cy="6263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/>
            <a:r>
              <a:t>Extreme Gradient Boosting (XGBoost)</a:t>
            </a:r>
          </a:p>
        </p:txBody>
      </p:sp>
      <p:sp>
        <p:nvSpPr>
          <p:cNvPr id="311" name="Support Vector Machines"/>
          <p:cNvSpPr txBox="1"/>
          <p:nvPr/>
        </p:nvSpPr>
        <p:spPr>
          <a:xfrm>
            <a:off x="2876327" y="11684651"/>
            <a:ext cx="5055541" cy="6263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/>
            <a:r>
              <a:t>Support Vector Machines</a:t>
            </a:r>
          </a:p>
        </p:txBody>
      </p:sp>
      <p:sp>
        <p:nvSpPr>
          <p:cNvPr id="312" name="Rectangle"/>
          <p:cNvSpPr/>
          <p:nvPr/>
        </p:nvSpPr>
        <p:spPr>
          <a:xfrm>
            <a:off x="2664420" y="9853116"/>
            <a:ext cx="8460971" cy="1925341"/>
          </a:xfrm>
          <a:prstGeom prst="rect">
            <a:avLst/>
          </a:prstGeom>
          <a:ln w="76200">
            <a:solidFill>
              <a:schemeClr val="accent5">
                <a:lumOff val="-29866"/>
                <a:alpha val="82615"/>
              </a:scheme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xit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xit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08" grpId="1"/>
      <p:bldP build="whole" bldLvl="1" animBg="1" rev="0" advAuto="0" spid="312" grpId="3"/>
      <p:bldP build="whole" bldLvl="1" animBg="1" rev="0" advAuto="0" spid="311" grpId="2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lide Number"/>
          <p:cNvSpPr txBox="1"/>
          <p:nvPr>
            <p:ph type="sldNum" sz="quarter" idx="2"/>
          </p:nvPr>
        </p:nvSpPr>
        <p:spPr>
          <a:xfrm>
            <a:off x="141954" y="13097569"/>
            <a:ext cx="466269" cy="47767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15" name="big-dive-2018.png" descr="big-dive-201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277525" y="12549901"/>
            <a:ext cx="3874492" cy="881243"/>
          </a:xfrm>
          <a:prstGeom prst="rect">
            <a:avLst/>
          </a:prstGeom>
          <a:ln w="12700">
            <a:miter lim="400000"/>
          </a:ln>
        </p:spPr>
      </p:pic>
      <p:pic>
        <p:nvPicPr>
          <p:cNvPr id="316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693028" y="9574590"/>
            <a:ext cx="18849920" cy="7302016"/>
          </a:xfrm>
          <a:prstGeom prst="rect">
            <a:avLst/>
          </a:prstGeom>
          <a:ln w="12700">
            <a:miter lim="400000"/>
          </a:ln>
        </p:spPr>
      </p:pic>
      <p:sp>
        <p:nvSpPr>
          <p:cNvPr id="317" name="The second problem"/>
          <p:cNvSpPr txBox="1"/>
          <p:nvPr/>
        </p:nvSpPr>
        <p:spPr>
          <a:xfrm>
            <a:off x="1185071" y="815545"/>
            <a:ext cx="7316065" cy="103591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l">
              <a:defRPr b="0" sz="5800">
                <a:latin typeface="+mn-lt"/>
                <a:ea typeface="+mn-ea"/>
                <a:cs typeface="+mn-cs"/>
                <a:sym typeface="Helvetica Neue Medium"/>
              </a:defRPr>
            </a:pPr>
            <a:r>
              <a:t>The </a:t>
            </a:r>
            <a:r>
              <a:rPr b="1">
                <a:solidFill>
                  <a:schemeClr val="accent5">
                    <a:lumOff val="-29866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second problem</a:t>
            </a:r>
          </a:p>
        </p:txBody>
      </p:sp>
      <p:sp>
        <p:nvSpPr>
          <p:cNvPr id="318" name="Line"/>
          <p:cNvSpPr/>
          <p:nvPr/>
        </p:nvSpPr>
        <p:spPr>
          <a:xfrm>
            <a:off x="-371213" y="1842093"/>
            <a:ext cx="9119057" cy="1"/>
          </a:xfrm>
          <a:prstGeom prst="line">
            <a:avLst/>
          </a:prstGeom>
          <a:ln w="114300">
            <a:solidFill>
              <a:srgbClr val="E6E7EA">
                <a:alpha val="54464"/>
              </a:srgb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19" name="Baseline model score: 0.28…"/>
          <p:cNvSpPr txBox="1"/>
          <p:nvPr/>
        </p:nvSpPr>
        <p:spPr>
          <a:xfrm>
            <a:off x="1295400" y="2591734"/>
            <a:ext cx="20987693" cy="109709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marL="611187" indent="-611187" algn="l">
              <a:lnSpc>
                <a:spcPct val="50000"/>
              </a:lnSpc>
              <a:spcBef>
                <a:spcPts val="5900"/>
              </a:spcBef>
              <a:buSzPct val="145000"/>
              <a:buChar char="•"/>
              <a:defRPr b="0" sz="4400"/>
            </a:pPr>
            <a:r>
              <a:rPr b="1"/>
              <a:t>Baseline model </a:t>
            </a:r>
            <a:r>
              <a:t>score: </a:t>
            </a:r>
            <a:r>
              <a:rPr b="1">
                <a:solidFill>
                  <a:schemeClr val="accent5">
                    <a:lumOff val="-29866"/>
                  </a:schemeClr>
                </a:solidFill>
              </a:rPr>
              <a:t>0.28</a:t>
            </a:r>
          </a:p>
          <a:p>
            <a:pPr marL="611187" indent="-611187" algn="l">
              <a:lnSpc>
                <a:spcPct val="50000"/>
              </a:lnSpc>
              <a:spcBef>
                <a:spcPts val="5900"/>
              </a:spcBef>
              <a:buSzPct val="145000"/>
              <a:buChar char="•"/>
              <a:defRPr b="0" sz="4400"/>
            </a:pPr>
            <a:r>
              <a:t>After quick hyper-parameter tuning via CV, good r2 for </a:t>
            </a:r>
            <a:r>
              <a:rPr b="1"/>
              <a:t>trained model</a:t>
            </a:r>
            <a:r>
              <a:t>: </a:t>
            </a:r>
            <a:r>
              <a:rPr b="1">
                <a:solidFill>
                  <a:schemeClr val="accent5">
                    <a:lumOff val="-29866"/>
                  </a:schemeClr>
                </a:solidFill>
              </a:rPr>
              <a:t>0.61</a:t>
            </a:r>
            <a:endParaRPr b="1">
              <a:solidFill>
                <a:schemeClr val="accent5">
                  <a:lumOff val="-29866"/>
                </a:schemeClr>
              </a:solidFill>
            </a:endParaRPr>
          </a:p>
          <a:p>
            <a:pPr algn="l">
              <a:lnSpc>
                <a:spcPct val="50000"/>
              </a:lnSpc>
              <a:spcBef>
                <a:spcPts val="5900"/>
              </a:spcBef>
              <a:defRPr b="0" sz="100"/>
            </a:pPr>
          </a:p>
          <a:p>
            <a:pPr algn="l">
              <a:lnSpc>
                <a:spcPct val="120000"/>
              </a:lnSpc>
              <a:spcBef>
                <a:spcPts val="5900"/>
              </a:spcBef>
              <a:defRPr b="0" sz="4400"/>
            </a:pPr>
            <a:r>
              <a:t>But …</a:t>
            </a:r>
          </a:p>
          <a:p>
            <a:pPr marL="611187" indent="-611187" algn="l">
              <a:lnSpc>
                <a:spcPct val="120000"/>
              </a:lnSpc>
              <a:spcBef>
                <a:spcPts val="5900"/>
              </a:spcBef>
              <a:buSzPct val="145000"/>
              <a:buChar char="•"/>
              <a:defRPr b="0" sz="4400"/>
            </a:pPr>
            <a:r>
              <a:rPr b="1"/>
              <a:t>Very</a:t>
            </a:r>
            <a:r>
              <a:t> poor performance on test set: </a:t>
            </a:r>
            <a:r>
              <a:rPr b="1">
                <a:solidFill>
                  <a:schemeClr val="accent5">
                    <a:lumOff val="-29866"/>
                  </a:schemeClr>
                </a:solidFill>
              </a:rPr>
              <a:t>0.13   </a:t>
            </a:r>
            <a:r>
              <a:t>(strange even for overfitting) </a:t>
            </a:r>
          </a:p>
          <a:p>
            <a:pPr algn="l">
              <a:lnSpc>
                <a:spcPct val="120000"/>
              </a:lnSpc>
              <a:spcBef>
                <a:spcPts val="5900"/>
              </a:spcBef>
              <a:defRPr b="0" sz="4400"/>
            </a:pPr>
          </a:p>
          <a:p>
            <a:pPr algn="l">
              <a:lnSpc>
                <a:spcPct val="120000"/>
              </a:lnSpc>
              <a:spcBef>
                <a:spcPts val="5900"/>
              </a:spcBef>
              <a:defRPr b="0" sz="4400"/>
            </a:pPr>
            <a:r>
              <a:t>Dataset had </a:t>
            </a:r>
            <a:r>
              <a:rPr b="1">
                <a:solidFill>
                  <a:schemeClr val="accent5">
                    <a:lumOff val="-29866"/>
                  </a:schemeClr>
                </a:solidFill>
              </a:rPr>
              <a:t>“false” outliers</a:t>
            </a:r>
            <a:r>
              <a:t>: TL values computed with </a:t>
            </a:r>
            <a:r>
              <a:rPr b="1"/>
              <a:t>very low number of cars</a:t>
            </a:r>
            <a:r>
              <a:t>, </a:t>
            </a:r>
            <a:r>
              <a:rPr b="1"/>
              <a:t>very slow</a:t>
            </a:r>
            <a:r>
              <a:t> for some reason (</a:t>
            </a:r>
            <a:r>
              <a:rPr b="1"/>
              <a:t>MSE</a:t>
            </a:r>
            <a:r>
              <a:t> </a:t>
            </a:r>
            <a:r>
              <a:t>heavily weights outliers</a:t>
            </a:r>
            <a:r>
              <a:t>).</a:t>
            </a:r>
          </a:p>
        </p:txBody>
      </p:sp>
      <p:sp>
        <p:nvSpPr>
          <p:cNvPr id="320" name="Arrow"/>
          <p:cNvSpPr/>
          <p:nvPr/>
        </p:nvSpPr>
        <p:spPr>
          <a:xfrm rot="5400000">
            <a:off x="10821367" y="8483600"/>
            <a:ext cx="1935759" cy="1270000"/>
          </a:xfrm>
          <a:prstGeom prst="rightArrow">
            <a:avLst>
              <a:gd name="adj1" fmla="val 60078"/>
              <a:gd name="adj2" fmla="val 75437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lide Number"/>
          <p:cNvSpPr txBox="1"/>
          <p:nvPr>
            <p:ph type="sldNum" sz="quarter" idx="2"/>
          </p:nvPr>
        </p:nvSpPr>
        <p:spPr>
          <a:xfrm>
            <a:off x="141954" y="13097569"/>
            <a:ext cx="466269" cy="47767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23" name="big-dive-2018.png" descr="big-dive-201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277525" y="12549901"/>
            <a:ext cx="3874492" cy="881243"/>
          </a:xfrm>
          <a:prstGeom prst="rect">
            <a:avLst/>
          </a:prstGeom>
          <a:ln w="12700">
            <a:miter lim="400000"/>
          </a:ln>
        </p:spPr>
      </p:pic>
      <p:pic>
        <p:nvPicPr>
          <p:cNvPr id="324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693028" y="9574590"/>
            <a:ext cx="18849920" cy="7302016"/>
          </a:xfrm>
          <a:prstGeom prst="rect">
            <a:avLst/>
          </a:prstGeom>
          <a:ln w="12700">
            <a:miter lim="400000"/>
          </a:ln>
        </p:spPr>
      </p:pic>
      <p:sp>
        <p:nvSpPr>
          <p:cNvPr id="325" name="Further enhancing… why not?"/>
          <p:cNvSpPr txBox="1"/>
          <p:nvPr/>
        </p:nvSpPr>
        <p:spPr>
          <a:xfrm>
            <a:off x="1185071" y="815545"/>
            <a:ext cx="10620452" cy="103591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l">
              <a:defRPr b="0" sz="5800">
                <a:latin typeface="+mn-lt"/>
                <a:ea typeface="+mn-ea"/>
                <a:cs typeface="+mn-cs"/>
                <a:sym typeface="Helvetica Neue Medium"/>
              </a:defRPr>
            </a:pPr>
            <a:r>
              <a:rPr b="1">
                <a:solidFill>
                  <a:schemeClr val="accent5">
                    <a:lumOff val="-29866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Further enhancing</a:t>
            </a:r>
            <a:r>
              <a:t>… why not?</a:t>
            </a:r>
          </a:p>
        </p:txBody>
      </p:sp>
      <p:sp>
        <p:nvSpPr>
          <p:cNvPr id="326" name="Line"/>
          <p:cNvSpPr/>
          <p:nvPr/>
        </p:nvSpPr>
        <p:spPr>
          <a:xfrm>
            <a:off x="-371213" y="1842093"/>
            <a:ext cx="11962442" cy="1"/>
          </a:xfrm>
          <a:prstGeom prst="line">
            <a:avLst/>
          </a:prstGeom>
          <a:ln w="114300">
            <a:solidFill>
              <a:srgbClr val="E6E7EA">
                <a:alpha val="54464"/>
              </a:srgb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27" name="All outliers had number of cars &lt; 7                discard them…"/>
          <p:cNvSpPr txBox="1"/>
          <p:nvPr/>
        </p:nvSpPr>
        <p:spPr>
          <a:xfrm>
            <a:off x="1295400" y="3234217"/>
            <a:ext cx="20987693" cy="19135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marL="611187" indent="-611187" algn="l">
              <a:lnSpc>
                <a:spcPct val="50000"/>
              </a:lnSpc>
              <a:spcBef>
                <a:spcPts val="5900"/>
              </a:spcBef>
              <a:buSzPct val="145000"/>
              <a:buChar char="•"/>
              <a:defRPr b="0" sz="4400"/>
            </a:pPr>
            <a:r>
              <a:t>All outliers had </a:t>
            </a:r>
            <a:r>
              <a:rPr b="1">
                <a:solidFill>
                  <a:schemeClr val="accent5">
                    <a:lumOff val="-29866"/>
                  </a:schemeClr>
                </a:solidFill>
              </a:rPr>
              <a:t>number of cars &lt; 7</a:t>
            </a:r>
            <a:r>
              <a:t>                discard them</a:t>
            </a:r>
          </a:p>
          <a:p>
            <a:pPr marL="611187" indent="-611187" algn="l">
              <a:lnSpc>
                <a:spcPct val="50000"/>
              </a:lnSpc>
              <a:spcBef>
                <a:spcPts val="5900"/>
              </a:spcBef>
              <a:buSzPct val="145000"/>
              <a:buChar char="•"/>
              <a:defRPr b="0" sz="4400"/>
            </a:pPr>
            <a:r>
              <a:t>Lost ~ </a:t>
            </a:r>
            <a:r>
              <a:rPr b="1">
                <a:solidFill>
                  <a:schemeClr val="accent5">
                    <a:lumOff val="-29866"/>
                  </a:schemeClr>
                </a:solidFill>
              </a:rPr>
              <a:t>1200</a:t>
            </a:r>
            <a:r>
              <a:t> </a:t>
            </a:r>
            <a:r>
              <a:rPr b="1"/>
              <a:t>records</a:t>
            </a:r>
            <a:r>
              <a:t> out of </a:t>
            </a:r>
            <a:r>
              <a:rPr b="1"/>
              <a:t>55450</a:t>
            </a:r>
          </a:p>
        </p:txBody>
      </p:sp>
      <p:sp>
        <p:nvSpPr>
          <p:cNvPr id="328" name="Arrow"/>
          <p:cNvSpPr/>
          <p:nvPr/>
        </p:nvSpPr>
        <p:spPr>
          <a:xfrm>
            <a:off x="16279514" y="7950200"/>
            <a:ext cx="1976935" cy="615950"/>
          </a:xfrm>
          <a:prstGeom prst="rightArrow">
            <a:avLst>
              <a:gd name="adj1" fmla="val 66656"/>
              <a:gd name="adj2" fmla="val 137911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29" name="Arrow"/>
          <p:cNvSpPr/>
          <p:nvPr/>
        </p:nvSpPr>
        <p:spPr>
          <a:xfrm>
            <a:off x="11203533" y="3351294"/>
            <a:ext cx="1976934" cy="615951"/>
          </a:xfrm>
          <a:prstGeom prst="rightArrow">
            <a:avLst>
              <a:gd name="adj1" fmla="val 66656"/>
              <a:gd name="adj2" fmla="val 137911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pic>
        <p:nvPicPr>
          <p:cNvPr id="330" name="tlnorm.png" descr="tlnorm.png"/>
          <p:cNvPicPr>
            <a:picLocks noChangeAspect="1"/>
          </p:cNvPicPr>
          <p:nvPr/>
        </p:nvPicPr>
        <p:blipFill>
          <a:blip r:embed="rId4">
            <a:extLst/>
          </a:blip>
          <a:srcRect l="5345" t="6129" r="5345" b="6129"/>
          <a:stretch>
            <a:fillRect/>
          </a:stretch>
        </p:blipFill>
        <p:spPr>
          <a:xfrm>
            <a:off x="1544514" y="5419295"/>
            <a:ext cx="11149001" cy="7302188"/>
          </a:xfrm>
          <a:prstGeom prst="rect">
            <a:avLst/>
          </a:prstGeom>
          <a:ln w="12700">
            <a:miter lim="400000"/>
          </a:ln>
        </p:spPr>
      </p:pic>
      <p:sp>
        <p:nvSpPr>
          <p:cNvPr id="331" name="Further improvement: log transform the target TL values                 normal log"/>
          <p:cNvSpPr txBox="1"/>
          <p:nvPr/>
        </p:nvSpPr>
        <p:spPr>
          <a:xfrm>
            <a:off x="12965416" y="5711885"/>
            <a:ext cx="8605131" cy="29069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lvl="1" marL="1194593" indent="-750093" algn="l">
              <a:lnSpc>
                <a:spcPct val="160000"/>
              </a:lnSpc>
              <a:spcBef>
                <a:spcPts val="5900"/>
              </a:spcBef>
              <a:buSzPct val="145000"/>
              <a:buChar char="•"/>
              <a:defRPr b="0" sz="4400"/>
            </a:pPr>
            <a:r>
              <a:t>Further improvement: log transform the target TL values                 </a:t>
            </a:r>
            <a:r>
              <a:rPr b="1">
                <a:solidFill>
                  <a:schemeClr val="accent5">
                    <a:lumOff val="-29866"/>
                  </a:schemeClr>
                </a:solidFill>
              </a:rPr>
              <a:t>normal log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Slide Number"/>
          <p:cNvSpPr txBox="1"/>
          <p:nvPr>
            <p:ph type="sldNum" sz="quarter" idx="2"/>
          </p:nvPr>
        </p:nvSpPr>
        <p:spPr>
          <a:xfrm>
            <a:off x="141954" y="13097569"/>
            <a:ext cx="466269" cy="47767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34" name="big-dive-2018.png" descr="big-dive-201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277525" y="12549901"/>
            <a:ext cx="3874492" cy="881243"/>
          </a:xfrm>
          <a:prstGeom prst="rect">
            <a:avLst/>
          </a:prstGeom>
          <a:ln w="12700">
            <a:miter lim="400000"/>
          </a:ln>
        </p:spPr>
      </p:pic>
      <p:pic>
        <p:nvPicPr>
          <p:cNvPr id="335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693028" y="9574590"/>
            <a:ext cx="18849920" cy="7302016"/>
          </a:xfrm>
          <a:prstGeom prst="rect">
            <a:avLst/>
          </a:prstGeom>
          <a:ln w="12700">
            <a:miter lim="400000"/>
          </a:ln>
        </p:spPr>
      </p:pic>
      <p:sp>
        <p:nvSpPr>
          <p:cNvPr id="336" name="And at last… the results"/>
          <p:cNvSpPr txBox="1"/>
          <p:nvPr/>
        </p:nvSpPr>
        <p:spPr>
          <a:xfrm>
            <a:off x="1185071" y="815545"/>
            <a:ext cx="8437170" cy="103591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l">
              <a:defRPr b="0" sz="5800">
                <a:latin typeface="+mn-lt"/>
                <a:ea typeface="+mn-ea"/>
                <a:cs typeface="+mn-cs"/>
                <a:sym typeface="Helvetica Neue Medium"/>
              </a:defRPr>
            </a:pPr>
            <a:r>
              <a:t>And at last…</a:t>
            </a:r>
            <a:r>
              <a:rPr b="1">
                <a:solidFill>
                  <a:schemeClr val="accent5">
                    <a:lumOff val="-29866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the results</a:t>
            </a:r>
          </a:p>
        </p:txBody>
      </p:sp>
      <p:sp>
        <p:nvSpPr>
          <p:cNvPr id="337" name="Line"/>
          <p:cNvSpPr/>
          <p:nvPr/>
        </p:nvSpPr>
        <p:spPr>
          <a:xfrm>
            <a:off x="-371213" y="1842093"/>
            <a:ext cx="9981661" cy="1"/>
          </a:xfrm>
          <a:prstGeom prst="line">
            <a:avLst/>
          </a:prstGeom>
          <a:ln w="114300">
            <a:solidFill>
              <a:srgbClr val="E6E7EA">
                <a:alpha val="54464"/>
              </a:srgb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38" name="(Baseline model score:  0.535)"/>
          <p:cNvSpPr txBox="1"/>
          <p:nvPr/>
        </p:nvSpPr>
        <p:spPr>
          <a:xfrm>
            <a:off x="1193800" y="5306789"/>
            <a:ext cx="20987693" cy="8124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>
              <a:lnSpc>
                <a:spcPct val="50000"/>
              </a:lnSpc>
              <a:spcBef>
                <a:spcPts val="5900"/>
              </a:spcBef>
              <a:defRPr b="0" sz="4400"/>
            </a:pPr>
            <a:r>
              <a:t>(</a:t>
            </a:r>
            <a:r>
              <a:rPr b="1"/>
              <a:t>Baseline</a:t>
            </a:r>
            <a:r>
              <a:t> model score:  </a:t>
            </a:r>
            <a:r>
              <a:rPr b="1"/>
              <a:t>0.535</a:t>
            </a:r>
            <a:r>
              <a:t>)</a:t>
            </a:r>
          </a:p>
        </p:txBody>
      </p:sp>
      <p:sp>
        <p:nvSpPr>
          <p:cNvPr id="339" name="Rectangle"/>
          <p:cNvSpPr/>
          <p:nvPr/>
        </p:nvSpPr>
        <p:spPr>
          <a:xfrm>
            <a:off x="7707476" y="2150101"/>
            <a:ext cx="8969048" cy="2972663"/>
          </a:xfrm>
          <a:prstGeom prst="rect">
            <a:avLst/>
          </a:prstGeom>
          <a:solidFill>
            <a:srgbClr val="D7DADA">
              <a:alpha val="81959"/>
            </a:srgb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40" name="Trained model (Extree Regressor):…"/>
          <p:cNvSpPr txBox="1"/>
          <p:nvPr/>
        </p:nvSpPr>
        <p:spPr>
          <a:xfrm>
            <a:off x="7706957" y="2732747"/>
            <a:ext cx="8970087" cy="18073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lnSpc>
                <a:spcPts val="5300"/>
              </a:lnSpc>
              <a:spcBef>
                <a:spcPts val="5900"/>
              </a:spcBef>
              <a:defRPr b="0" sz="4400"/>
            </a:pPr>
            <a:r>
              <a:rPr b="1"/>
              <a:t>Trained model</a:t>
            </a:r>
            <a:r>
              <a:t> (Extree Regressor):</a:t>
            </a:r>
          </a:p>
          <a:p>
            <a:pPr>
              <a:lnSpc>
                <a:spcPts val="100"/>
              </a:lnSpc>
              <a:spcBef>
                <a:spcPts val="5900"/>
              </a:spcBef>
              <a:defRPr sz="4900">
                <a:solidFill>
                  <a:schemeClr val="accent5">
                    <a:lumOff val="-29866"/>
                  </a:schemeClr>
                </a:solidFill>
              </a:defRPr>
            </a:pPr>
            <a:r>
              <a:t>0.917</a:t>
            </a:r>
          </a:p>
        </p:txBody>
      </p:sp>
      <p:pic>
        <p:nvPicPr>
          <p:cNvPr id="341" name="hourhist.png" descr="hourhist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71615" y="7446115"/>
            <a:ext cx="7896004" cy="4737603"/>
          </a:xfrm>
          <a:prstGeom prst="rect">
            <a:avLst/>
          </a:prstGeom>
          <a:ln w="12700">
            <a:miter lim="400000"/>
          </a:ln>
        </p:spPr>
      </p:pic>
      <p:pic>
        <p:nvPicPr>
          <p:cNvPr id="342" name="bar1.png" descr="bar1.png"/>
          <p:cNvPicPr>
            <a:picLocks noChangeAspect="0"/>
          </p:cNvPicPr>
          <p:nvPr/>
        </p:nvPicPr>
        <p:blipFill>
          <a:blip r:embed="rId5">
            <a:extLst/>
          </a:blip>
          <a:srcRect l="0" t="0" r="0" b="26220"/>
          <a:stretch>
            <a:fillRect/>
          </a:stretch>
        </p:blipFill>
        <p:spPr>
          <a:xfrm>
            <a:off x="16766268" y="7228561"/>
            <a:ext cx="6160099" cy="4211975"/>
          </a:xfrm>
          <a:prstGeom prst="rect">
            <a:avLst/>
          </a:prstGeom>
          <a:ln w="12700">
            <a:miter lim="400000"/>
          </a:ln>
        </p:spPr>
      </p:pic>
      <p:pic>
        <p:nvPicPr>
          <p:cNvPr id="343" name="bar2.png" descr="bar2.png"/>
          <p:cNvPicPr>
            <a:picLocks noChangeAspect="1"/>
          </p:cNvPicPr>
          <p:nvPr/>
        </p:nvPicPr>
        <p:blipFill>
          <a:blip r:embed="rId6">
            <a:extLst/>
          </a:blip>
          <a:srcRect l="3055" t="0" r="0" b="0"/>
          <a:stretch>
            <a:fillRect/>
          </a:stretch>
        </p:blipFill>
        <p:spPr>
          <a:xfrm>
            <a:off x="9199844" y="6885928"/>
            <a:ext cx="6707360" cy="5535003"/>
          </a:xfrm>
          <a:prstGeom prst="rect">
            <a:avLst/>
          </a:prstGeom>
          <a:ln w="12700">
            <a:miter lim="400000"/>
          </a:ln>
        </p:spPr>
      </p:pic>
      <p:sp>
        <p:nvSpPr>
          <p:cNvPr id="344" name="Big error chance by time stamp"/>
          <p:cNvSpPr txBox="1"/>
          <p:nvPr/>
        </p:nvSpPr>
        <p:spPr>
          <a:xfrm>
            <a:off x="1498096" y="6544806"/>
            <a:ext cx="6243042" cy="6263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/>
            <a:r>
              <a:t>Big error chance by time stamp</a:t>
            </a:r>
          </a:p>
        </p:txBody>
      </p:sp>
      <p:sp>
        <p:nvSpPr>
          <p:cNvPr id="345" name="Big error chance by car number"/>
          <p:cNvSpPr txBox="1"/>
          <p:nvPr/>
        </p:nvSpPr>
        <p:spPr>
          <a:xfrm>
            <a:off x="9404891" y="5986006"/>
            <a:ext cx="6297093" cy="6263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/>
            <a:r>
              <a:t>Big error chance by car number</a:t>
            </a:r>
          </a:p>
        </p:txBody>
      </p:sp>
      <p:sp>
        <p:nvSpPr>
          <p:cNvPr id="346" name="Big error count by weekday"/>
          <p:cNvSpPr txBox="1"/>
          <p:nvPr/>
        </p:nvSpPr>
        <p:spPr>
          <a:xfrm>
            <a:off x="17273054" y="6299200"/>
            <a:ext cx="5484293" cy="6263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/>
            <a:r>
              <a:t>Big error count by weekday</a:t>
            </a:r>
          </a:p>
        </p:txBody>
      </p:sp>
      <p:sp>
        <p:nvSpPr>
          <p:cNvPr id="347" name="SU"/>
          <p:cNvSpPr txBox="1"/>
          <p:nvPr/>
        </p:nvSpPr>
        <p:spPr>
          <a:xfrm>
            <a:off x="17709070" y="11528819"/>
            <a:ext cx="649860" cy="5643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800"/>
            </a:lvl1pPr>
          </a:lstStyle>
          <a:p>
            <a:pPr/>
            <a:r>
              <a:t>SU</a:t>
            </a:r>
          </a:p>
        </p:txBody>
      </p:sp>
      <p:sp>
        <p:nvSpPr>
          <p:cNvPr id="348" name="SA"/>
          <p:cNvSpPr txBox="1"/>
          <p:nvPr/>
        </p:nvSpPr>
        <p:spPr>
          <a:xfrm>
            <a:off x="19700227" y="11528819"/>
            <a:ext cx="629946" cy="5643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800"/>
            </a:lvl1pPr>
          </a:lstStyle>
          <a:p>
            <a:pPr/>
            <a:r>
              <a:t>SA</a:t>
            </a:r>
          </a:p>
        </p:txBody>
      </p:sp>
      <p:sp>
        <p:nvSpPr>
          <p:cNvPr id="349" name="W"/>
          <p:cNvSpPr txBox="1"/>
          <p:nvPr/>
        </p:nvSpPr>
        <p:spPr>
          <a:xfrm>
            <a:off x="21671470" y="11528819"/>
            <a:ext cx="491262" cy="5643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800"/>
            </a:lvl1pPr>
          </a:lstStyle>
          <a:p>
            <a:pPr/>
            <a:r>
              <a:t>W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Slide Number"/>
          <p:cNvSpPr txBox="1"/>
          <p:nvPr>
            <p:ph type="sldNum" sz="quarter" idx="2"/>
          </p:nvPr>
        </p:nvSpPr>
        <p:spPr>
          <a:xfrm>
            <a:off x="141954" y="13097569"/>
            <a:ext cx="466269" cy="47767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52" name="big-dive-2018.png" descr="big-dive-201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277525" y="12549901"/>
            <a:ext cx="3874492" cy="881243"/>
          </a:xfrm>
          <a:prstGeom prst="rect">
            <a:avLst/>
          </a:prstGeom>
          <a:ln w="12700">
            <a:miter lim="400000"/>
          </a:ln>
        </p:spPr>
      </p:pic>
      <p:pic>
        <p:nvPicPr>
          <p:cNvPr id="353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693028" y="9574590"/>
            <a:ext cx="18849920" cy="7302016"/>
          </a:xfrm>
          <a:prstGeom prst="rect">
            <a:avLst/>
          </a:prstGeom>
          <a:ln w="12700">
            <a:miter lim="400000"/>
          </a:ln>
        </p:spPr>
      </p:pic>
      <p:sp>
        <p:nvSpPr>
          <p:cNvPr id="354" name="Happy ending: conclusions"/>
          <p:cNvSpPr txBox="1"/>
          <p:nvPr/>
        </p:nvSpPr>
        <p:spPr>
          <a:xfrm>
            <a:off x="1185071" y="815545"/>
            <a:ext cx="9540597" cy="103591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l">
              <a:defRPr b="0" sz="5800">
                <a:latin typeface="+mn-lt"/>
                <a:ea typeface="+mn-ea"/>
                <a:cs typeface="+mn-cs"/>
                <a:sym typeface="Helvetica Neue Medium"/>
              </a:defRPr>
            </a:pPr>
            <a:r>
              <a:t>Happy ending</a:t>
            </a:r>
            <a:r>
              <a:t>: </a:t>
            </a:r>
            <a:r>
              <a:rPr b="1">
                <a:solidFill>
                  <a:schemeClr val="accent5">
                    <a:lumOff val="-29866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conclusions</a:t>
            </a:r>
          </a:p>
        </p:txBody>
      </p:sp>
      <p:sp>
        <p:nvSpPr>
          <p:cNvPr id="355" name="Line"/>
          <p:cNvSpPr/>
          <p:nvPr/>
        </p:nvSpPr>
        <p:spPr>
          <a:xfrm>
            <a:off x="-371213" y="1842093"/>
            <a:ext cx="12040641" cy="1"/>
          </a:xfrm>
          <a:prstGeom prst="line">
            <a:avLst/>
          </a:prstGeom>
          <a:ln w="114300">
            <a:solidFill>
              <a:srgbClr val="E6E7EA">
                <a:alpha val="54464"/>
              </a:srgb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56" name="It seems to be possible to have a nice estimate of traffic levels for a very specific area, and with good anticipation…"/>
          <p:cNvSpPr txBox="1"/>
          <p:nvPr/>
        </p:nvSpPr>
        <p:spPr>
          <a:xfrm>
            <a:off x="1435215" y="2233098"/>
            <a:ext cx="20987694" cy="44271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marL="611187" indent="-611187" algn="l">
              <a:lnSpc>
                <a:spcPct val="120000"/>
              </a:lnSpc>
              <a:spcBef>
                <a:spcPts val="5900"/>
              </a:spcBef>
              <a:buSzPct val="145000"/>
              <a:buChar char="•"/>
              <a:defRPr b="0" sz="5000"/>
            </a:pPr>
            <a:r>
              <a:t>It seems to be possible to have a nice estimate of traffic levels </a:t>
            </a:r>
            <a:r>
              <a:rPr b="1">
                <a:solidFill>
                  <a:schemeClr val="accent5">
                    <a:lumOff val="-29866"/>
                  </a:schemeClr>
                </a:solidFill>
              </a:rPr>
              <a:t>for a very specific area</a:t>
            </a:r>
            <a:r>
              <a:t>, and with good anticipation </a:t>
            </a:r>
          </a:p>
          <a:p>
            <a:pPr marL="611187" indent="-611187" algn="l">
              <a:lnSpc>
                <a:spcPct val="120000"/>
              </a:lnSpc>
              <a:spcBef>
                <a:spcPts val="5900"/>
              </a:spcBef>
              <a:buSzPct val="145000"/>
              <a:buChar char="•"/>
              <a:defRPr b="0" sz="5000"/>
            </a:pPr>
            <a:r>
              <a:rPr b="1"/>
              <a:t>Model merit</a:t>
            </a:r>
            <a:r>
              <a:t>: by collecting traffic jam values for a certain moment, one can have a good idea of future traffic, and </a:t>
            </a:r>
            <a:r>
              <a:rPr b="1">
                <a:solidFill>
                  <a:schemeClr val="accent5">
                    <a:lumOff val="-29866"/>
                  </a:schemeClr>
                </a:solidFill>
              </a:rPr>
              <a:t>know it 30 minutes ahead</a:t>
            </a:r>
          </a:p>
        </p:txBody>
      </p:sp>
      <p:sp>
        <p:nvSpPr>
          <p:cNvPr id="357" name="Rectangle"/>
          <p:cNvSpPr/>
          <p:nvPr/>
        </p:nvSpPr>
        <p:spPr>
          <a:xfrm>
            <a:off x="3580166" y="7304327"/>
            <a:ext cx="17124349" cy="4086638"/>
          </a:xfrm>
          <a:prstGeom prst="rect">
            <a:avLst/>
          </a:prstGeom>
          <a:solidFill>
            <a:srgbClr val="D7DADA">
              <a:alpha val="81959"/>
            </a:srgb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58" name="Decision tool…"/>
          <p:cNvSpPr txBox="1"/>
          <p:nvPr/>
        </p:nvSpPr>
        <p:spPr>
          <a:xfrm>
            <a:off x="3135055" y="7410160"/>
            <a:ext cx="18014572" cy="50191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>
              <a:spcBef>
                <a:spcPts val="5900"/>
              </a:spcBef>
              <a:defRPr b="0" sz="4400">
                <a:solidFill>
                  <a:schemeClr val="accent5">
                    <a:lumOff val="-29866"/>
                  </a:schemeClr>
                </a:solidFill>
              </a:defRPr>
            </a:pPr>
            <a:r>
              <a:rPr b="1"/>
              <a:t>Decision tool</a:t>
            </a:r>
          </a:p>
          <a:p>
            <a:pPr>
              <a:spcBef>
                <a:spcPts val="5900"/>
              </a:spcBef>
              <a:defRPr b="0" sz="4100"/>
            </a:pPr>
            <a:r>
              <a:rPr b="1"/>
              <a:t>Car drivers</a:t>
            </a:r>
            <a:r>
              <a:t>: “Should I take the car?”,”Should I rethink the route?”</a:t>
            </a:r>
          </a:p>
          <a:p>
            <a:pPr>
              <a:spcBef>
                <a:spcPts val="5900"/>
              </a:spcBef>
              <a:defRPr b="0" sz="4400"/>
            </a:pPr>
            <a:r>
              <a:rPr b="1" sz="4100"/>
              <a:t>City administration</a:t>
            </a:r>
            <a:r>
              <a:rPr sz="4100"/>
              <a:t>: “Should I do something about public transport?”</a:t>
            </a:r>
            <a:r>
              <a:t>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lide Number"/>
          <p:cNvSpPr txBox="1"/>
          <p:nvPr>
            <p:ph type="sldNum" sz="quarter" idx="2"/>
          </p:nvPr>
        </p:nvSpPr>
        <p:spPr>
          <a:xfrm>
            <a:off x="525576" y="12986763"/>
            <a:ext cx="310923" cy="47767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30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0" b="7728"/>
          <a:stretch>
            <a:fillRect/>
          </a:stretch>
        </p:blipFill>
        <p:spPr>
          <a:xfrm>
            <a:off x="6013063" y="4743243"/>
            <a:ext cx="6355365" cy="7926603"/>
          </a:xfrm>
          <a:prstGeom prst="rect">
            <a:avLst/>
          </a:prstGeom>
          <a:ln w="12700">
            <a:miter lim="400000"/>
          </a:ln>
        </p:spPr>
      </p:pic>
      <p:pic>
        <p:nvPicPr>
          <p:cNvPr id="131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0" b="6280"/>
          <a:stretch>
            <a:fillRect/>
          </a:stretch>
        </p:blipFill>
        <p:spPr>
          <a:xfrm>
            <a:off x="15738372" y="890746"/>
            <a:ext cx="6059345" cy="6033727"/>
          </a:xfrm>
          <a:prstGeom prst="rect">
            <a:avLst/>
          </a:prstGeom>
          <a:ln w="12700">
            <a:miter lim="400000"/>
          </a:ln>
        </p:spPr>
      </p:pic>
      <p:sp>
        <p:nvSpPr>
          <p:cNvPr id="132" name="Oval"/>
          <p:cNvSpPr/>
          <p:nvPr/>
        </p:nvSpPr>
        <p:spPr>
          <a:xfrm>
            <a:off x="6684928" y="6468687"/>
            <a:ext cx="400787" cy="395961"/>
          </a:xfrm>
          <a:prstGeom prst="ellipse">
            <a:avLst/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chemeClr val="accent5">
                    <a:lumOff val="-29866"/>
                  </a:schemeClr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44" name="Connection Line"/>
          <p:cNvSpPr/>
          <p:nvPr/>
        </p:nvSpPr>
        <p:spPr>
          <a:xfrm>
            <a:off x="3863624" y="6628700"/>
            <a:ext cx="2836504" cy="15156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070" fill="norm" stroke="1" extrusionOk="0">
                <a:moveTo>
                  <a:pt x="0" y="20070"/>
                </a:moveTo>
                <a:cubicBezTo>
                  <a:pt x="4652" y="5061"/>
                  <a:pt x="11852" y="-1530"/>
                  <a:pt x="21600" y="297"/>
                </a:cubicBezTo>
              </a:path>
            </a:pathLst>
          </a:custGeom>
          <a:ln w="88900">
            <a:solidFill>
              <a:srgbClr val="000000">
                <a:alpha val="35867"/>
              </a:srgbClr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145" name="Connection Line"/>
          <p:cNvSpPr/>
          <p:nvPr/>
        </p:nvSpPr>
        <p:spPr>
          <a:xfrm>
            <a:off x="5177044" y="4788993"/>
            <a:ext cx="1582612" cy="17064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cubicBezTo>
                  <a:pt x="13590" y="6755"/>
                  <a:pt x="20790" y="13955"/>
                  <a:pt x="21600" y="21600"/>
                </a:cubicBezTo>
              </a:path>
            </a:pathLst>
          </a:custGeom>
          <a:ln w="88900">
            <a:solidFill>
              <a:srgbClr val="000000">
                <a:alpha val="35867"/>
              </a:srgbClr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146" name="Connection Line"/>
          <p:cNvSpPr/>
          <p:nvPr/>
        </p:nvSpPr>
        <p:spPr>
          <a:xfrm>
            <a:off x="6843648" y="3642135"/>
            <a:ext cx="2622601" cy="28279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14" h="21600" fill="norm" stroke="1" extrusionOk="0">
                <a:moveTo>
                  <a:pt x="20514" y="0"/>
                </a:moveTo>
                <a:cubicBezTo>
                  <a:pt x="5705" y="2065"/>
                  <a:pt x="-1086" y="9265"/>
                  <a:pt x="141" y="21600"/>
                </a:cubicBezTo>
              </a:path>
            </a:pathLst>
          </a:custGeom>
          <a:ln w="88900">
            <a:solidFill>
              <a:srgbClr val="000000">
                <a:alpha val="35867"/>
              </a:srgbClr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136" name="We are… Four pandas!"/>
          <p:cNvSpPr txBox="1"/>
          <p:nvPr/>
        </p:nvSpPr>
        <p:spPr>
          <a:xfrm>
            <a:off x="1185071" y="815545"/>
            <a:ext cx="8056348" cy="103591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l">
              <a:defRPr b="0" sz="5800">
                <a:latin typeface="+mn-lt"/>
                <a:ea typeface="+mn-ea"/>
                <a:cs typeface="+mn-cs"/>
                <a:sym typeface="Helvetica Neue Medium"/>
              </a:defRPr>
            </a:pPr>
            <a:r>
              <a:t>We are… </a:t>
            </a:r>
            <a:r>
              <a:rPr b="1">
                <a:solidFill>
                  <a:schemeClr val="accent5">
                    <a:lumOff val="-29866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Four pandas</a:t>
            </a:r>
            <a:r>
              <a:t>!</a:t>
            </a:r>
          </a:p>
        </p:txBody>
      </p:sp>
      <p:sp>
        <p:nvSpPr>
          <p:cNvPr id="137" name="Line"/>
          <p:cNvSpPr/>
          <p:nvPr/>
        </p:nvSpPr>
        <p:spPr>
          <a:xfrm>
            <a:off x="-371213" y="1842093"/>
            <a:ext cx="9119057" cy="1"/>
          </a:xfrm>
          <a:prstGeom prst="line">
            <a:avLst/>
          </a:prstGeom>
          <a:ln w="114300">
            <a:solidFill>
              <a:srgbClr val="E6E7EA">
                <a:alpha val="54464"/>
              </a:srgb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38" name="Oval"/>
          <p:cNvSpPr/>
          <p:nvPr/>
        </p:nvSpPr>
        <p:spPr>
          <a:xfrm>
            <a:off x="17371945" y="4235019"/>
            <a:ext cx="400787" cy="395961"/>
          </a:xfrm>
          <a:prstGeom prst="ellipse">
            <a:avLst/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chemeClr val="accent5">
                    <a:lumOff val="-29866"/>
                  </a:schemeClr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cxnSp>
        <p:nvCxnSpPr>
          <p:cNvPr id="139" name="Connection Line"/>
          <p:cNvCxnSpPr>
            <a:stCxn id="143" idx="0"/>
            <a:endCxn id="138" idx="0"/>
          </p:cNvCxnSpPr>
          <p:nvPr/>
        </p:nvCxnSpPr>
        <p:spPr>
          <a:xfrm flipV="1">
            <a:off x="17114356" y="4432999"/>
            <a:ext cx="457983" cy="4140343"/>
          </a:xfrm>
          <a:prstGeom prst="straightConnector1">
            <a:avLst/>
          </a:prstGeom>
          <a:ln w="88900">
            <a:solidFill>
              <a:srgbClr val="000000"/>
            </a:solidFill>
            <a:miter lim="400000"/>
          </a:ln>
        </p:spPr>
      </p:cxnSp>
      <p:sp>
        <p:nvSpPr>
          <p:cNvPr id="140" name="Stefano Calderan…"/>
          <p:cNvSpPr txBox="1"/>
          <p:nvPr/>
        </p:nvSpPr>
        <p:spPr>
          <a:xfrm>
            <a:off x="9027669" y="3332408"/>
            <a:ext cx="5675471" cy="28762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normAutofit fontScale="100000" lnSpcReduction="0"/>
          </a:bodyPr>
          <a:lstStyle/>
          <a:p>
            <a:pPr>
              <a:defRPr sz="3900"/>
            </a:pPr>
            <a:r>
              <a:t>Stefano Calderan</a:t>
            </a:r>
          </a:p>
          <a:p>
            <a:pPr>
              <a:defRPr b="0" sz="3900">
                <a:solidFill>
                  <a:schemeClr val="accent5">
                    <a:lumOff val="-29866"/>
                  </a:schemeClr>
                </a:solidFill>
              </a:defRPr>
            </a:pPr>
            <a:r>
              <a:t>#DataScientist</a:t>
            </a:r>
          </a:p>
          <a:p>
            <a:pPr>
              <a:defRPr b="0" sz="3900">
                <a:solidFill>
                  <a:schemeClr val="accent5">
                    <a:lumOff val="-29866"/>
                  </a:schemeClr>
                </a:solidFill>
              </a:defRPr>
            </a:pPr>
            <a:r>
              <a:t>#MangaLover</a:t>
            </a:r>
          </a:p>
        </p:txBody>
      </p:sp>
      <p:sp>
        <p:nvSpPr>
          <p:cNvPr id="141" name="Marco Martellacci…"/>
          <p:cNvSpPr txBox="1"/>
          <p:nvPr/>
        </p:nvSpPr>
        <p:spPr>
          <a:xfrm>
            <a:off x="433621" y="3199523"/>
            <a:ext cx="5675472" cy="15894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normAutofit fontScale="100000" lnSpcReduction="0"/>
          </a:bodyPr>
          <a:lstStyle/>
          <a:p>
            <a:pPr>
              <a:defRPr sz="3900"/>
            </a:pPr>
            <a:r>
              <a:t>Marco Martellacci</a:t>
            </a:r>
          </a:p>
          <a:p>
            <a:pPr>
              <a:defRPr b="0" sz="3900">
                <a:solidFill>
                  <a:schemeClr val="accent5">
                    <a:lumOff val="-29866"/>
                  </a:schemeClr>
                </a:solidFill>
              </a:defRPr>
            </a:pPr>
            <a:r>
              <a:t>#Scientist</a:t>
            </a:r>
          </a:p>
        </p:txBody>
      </p:sp>
      <p:sp>
        <p:nvSpPr>
          <p:cNvPr id="142" name="Daniele Morano…"/>
          <p:cNvSpPr txBox="1"/>
          <p:nvPr/>
        </p:nvSpPr>
        <p:spPr>
          <a:xfrm>
            <a:off x="509821" y="8250001"/>
            <a:ext cx="5675472" cy="24999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normAutofit fontScale="100000" lnSpcReduction="0"/>
          </a:bodyPr>
          <a:lstStyle/>
          <a:p>
            <a:pPr>
              <a:defRPr sz="3900"/>
            </a:pPr>
            <a:r>
              <a:t>Daniele Morano</a:t>
            </a:r>
          </a:p>
          <a:p>
            <a:pPr>
              <a:defRPr b="0" sz="3900">
                <a:solidFill>
                  <a:schemeClr val="accent5">
                    <a:lumOff val="-29866"/>
                  </a:schemeClr>
                </a:solidFill>
              </a:defRPr>
            </a:pPr>
            <a:r>
              <a:t>#Developer</a:t>
            </a:r>
          </a:p>
          <a:p>
            <a:pPr>
              <a:defRPr b="0" sz="3900">
                <a:solidFill>
                  <a:schemeClr val="accent5">
                    <a:lumOff val="-29866"/>
                  </a:schemeClr>
                </a:solidFill>
              </a:defRPr>
            </a:pPr>
            <a:r>
              <a:t>#Murdock</a:t>
            </a:r>
          </a:p>
        </p:txBody>
      </p:sp>
      <p:sp>
        <p:nvSpPr>
          <p:cNvPr id="143" name="Marek Kufel…"/>
          <p:cNvSpPr txBox="1"/>
          <p:nvPr/>
        </p:nvSpPr>
        <p:spPr>
          <a:xfrm>
            <a:off x="14276621" y="6980001"/>
            <a:ext cx="5675472" cy="31866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normAutofit fontScale="100000" lnSpcReduction="0"/>
          </a:bodyPr>
          <a:lstStyle/>
          <a:p>
            <a:pPr>
              <a:defRPr sz="3900"/>
            </a:pPr>
            <a:r>
              <a:t>Marek Kufel</a:t>
            </a:r>
          </a:p>
          <a:p>
            <a:pPr>
              <a:defRPr b="0" sz="3900">
                <a:solidFill>
                  <a:schemeClr val="accent5">
                    <a:lumOff val="-29866"/>
                  </a:schemeClr>
                </a:solidFill>
              </a:defRPr>
            </a:pPr>
            <a:r>
              <a:t>#BIDeveloper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Slide Number"/>
          <p:cNvSpPr txBox="1"/>
          <p:nvPr>
            <p:ph type="sldNum" sz="quarter" idx="2"/>
          </p:nvPr>
        </p:nvSpPr>
        <p:spPr>
          <a:xfrm>
            <a:off x="141954" y="13097569"/>
            <a:ext cx="466269" cy="47767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61" name="big-dive-2018.png" descr="big-dive-201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277525" y="12549901"/>
            <a:ext cx="3874492" cy="881243"/>
          </a:xfrm>
          <a:prstGeom prst="rect">
            <a:avLst/>
          </a:prstGeom>
          <a:ln w="12700">
            <a:miter lim="400000"/>
          </a:ln>
        </p:spPr>
      </p:pic>
      <p:pic>
        <p:nvPicPr>
          <p:cNvPr id="362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693028" y="9574590"/>
            <a:ext cx="18849920" cy="7302016"/>
          </a:xfrm>
          <a:prstGeom prst="rect">
            <a:avLst/>
          </a:prstGeom>
          <a:ln w="12700">
            <a:miter lim="400000"/>
          </a:ln>
        </p:spPr>
      </p:pic>
      <p:sp>
        <p:nvSpPr>
          <p:cNvPr id="363" name="Epilogue: future developments"/>
          <p:cNvSpPr txBox="1"/>
          <p:nvPr/>
        </p:nvSpPr>
        <p:spPr>
          <a:xfrm>
            <a:off x="1185071" y="815545"/>
            <a:ext cx="10769982" cy="103591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l">
              <a:defRPr b="0" sz="5800">
                <a:latin typeface="+mn-lt"/>
                <a:ea typeface="+mn-ea"/>
                <a:cs typeface="+mn-cs"/>
                <a:sym typeface="Helvetica Neue Medium"/>
              </a:defRPr>
            </a:pPr>
            <a:r>
              <a:t>Epilogue</a:t>
            </a:r>
            <a:r>
              <a:t>: </a:t>
            </a:r>
            <a:r>
              <a:rPr b="1">
                <a:solidFill>
                  <a:schemeClr val="accent5">
                    <a:lumOff val="-29866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future</a:t>
            </a:r>
            <a:r>
              <a:t> </a:t>
            </a:r>
            <a:r>
              <a:rPr b="1">
                <a:solidFill>
                  <a:schemeClr val="accent5">
                    <a:lumOff val="-29866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developments</a:t>
            </a:r>
          </a:p>
        </p:txBody>
      </p:sp>
      <p:sp>
        <p:nvSpPr>
          <p:cNvPr id="364" name="Line"/>
          <p:cNvSpPr/>
          <p:nvPr/>
        </p:nvSpPr>
        <p:spPr>
          <a:xfrm>
            <a:off x="-371213" y="1842093"/>
            <a:ext cx="12040641" cy="1"/>
          </a:xfrm>
          <a:prstGeom prst="line">
            <a:avLst/>
          </a:prstGeom>
          <a:ln w="114300">
            <a:solidFill>
              <a:srgbClr val="E6E7EA">
                <a:alpha val="54464"/>
              </a:srgb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65" name="Explore the model with different grid and time window selection (either smaller or bigger)…"/>
          <p:cNvSpPr txBox="1"/>
          <p:nvPr/>
        </p:nvSpPr>
        <p:spPr>
          <a:xfrm>
            <a:off x="1409815" y="3951880"/>
            <a:ext cx="20987694" cy="6780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marL="611187" indent="-611187" algn="l">
              <a:lnSpc>
                <a:spcPct val="120000"/>
              </a:lnSpc>
              <a:spcBef>
                <a:spcPts val="5900"/>
              </a:spcBef>
              <a:buSzPct val="145000"/>
              <a:buChar char="•"/>
              <a:defRPr b="0" sz="5000"/>
            </a:pPr>
            <a:r>
              <a:t>Explore the model with different grid and time window selection (either smaller or bigger)</a:t>
            </a:r>
          </a:p>
          <a:p>
            <a:pPr marL="611187" indent="-611187" algn="l">
              <a:lnSpc>
                <a:spcPct val="120000"/>
              </a:lnSpc>
              <a:spcBef>
                <a:spcPts val="5900"/>
              </a:spcBef>
              <a:buSzPct val="145000"/>
              <a:buChar char="•"/>
              <a:defRPr b="0" sz="5000"/>
            </a:pPr>
            <a:r>
              <a:t>Find a way to include discarded hours</a:t>
            </a:r>
          </a:p>
          <a:p>
            <a:pPr marL="611187" indent="-611187" algn="l">
              <a:lnSpc>
                <a:spcPct val="120000"/>
              </a:lnSpc>
              <a:spcBef>
                <a:spcPts val="5900"/>
              </a:spcBef>
              <a:buSzPct val="145000"/>
              <a:buChar char="•"/>
              <a:defRPr b="0" sz="5000"/>
            </a:pPr>
            <a:r>
              <a:t>Try with less features (location info maybe?)</a:t>
            </a:r>
          </a:p>
          <a:p>
            <a:pPr marL="611187" indent="-611187" algn="l">
              <a:lnSpc>
                <a:spcPct val="120000"/>
              </a:lnSpc>
              <a:spcBef>
                <a:spcPts val="5900"/>
              </a:spcBef>
              <a:buSzPct val="145000"/>
              <a:buChar char="•"/>
              <a:defRPr b="0" sz="5000"/>
            </a:pPr>
            <a:r>
              <a:t>Test performance on unseen months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Slide Number"/>
          <p:cNvSpPr txBox="1"/>
          <p:nvPr>
            <p:ph type="sldNum" sz="quarter" idx="2"/>
          </p:nvPr>
        </p:nvSpPr>
        <p:spPr>
          <a:xfrm>
            <a:off x="141954" y="13097569"/>
            <a:ext cx="466269" cy="47767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68" name="big-dive-2018.png" descr="big-dive-201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277525" y="12549901"/>
            <a:ext cx="3874492" cy="881243"/>
          </a:xfrm>
          <a:prstGeom prst="rect">
            <a:avLst/>
          </a:prstGeom>
          <a:ln w="12700">
            <a:miter lim="400000"/>
          </a:ln>
        </p:spPr>
      </p:pic>
      <p:pic>
        <p:nvPicPr>
          <p:cNvPr id="369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693028" y="9574590"/>
            <a:ext cx="18849920" cy="7302016"/>
          </a:xfrm>
          <a:prstGeom prst="rect">
            <a:avLst/>
          </a:prstGeom>
          <a:ln w="12700">
            <a:miter lim="400000"/>
          </a:ln>
        </p:spPr>
      </p:pic>
      <p:sp>
        <p:nvSpPr>
          <p:cNvPr id="370" name="Thanksgivings"/>
          <p:cNvSpPr txBox="1"/>
          <p:nvPr/>
        </p:nvSpPr>
        <p:spPr>
          <a:xfrm>
            <a:off x="1185071" y="815545"/>
            <a:ext cx="5216018" cy="103591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 sz="5800">
                <a:solidFill>
                  <a:schemeClr val="accent5">
                    <a:lumOff val="-29866"/>
                  </a:schemeClr>
                </a:solidFill>
              </a:defRPr>
            </a:lvl1pPr>
          </a:lstStyle>
          <a:p>
            <a:pPr/>
            <a:r>
              <a:t>Thanksgivings</a:t>
            </a:r>
          </a:p>
        </p:txBody>
      </p:sp>
      <p:sp>
        <p:nvSpPr>
          <p:cNvPr id="371" name="Line"/>
          <p:cNvSpPr/>
          <p:nvPr/>
        </p:nvSpPr>
        <p:spPr>
          <a:xfrm>
            <a:off x="-371213" y="1842093"/>
            <a:ext cx="10188231" cy="1"/>
          </a:xfrm>
          <a:prstGeom prst="line">
            <a:avLst/>
          </a:prstGeom>
          <a:ln w="114300">
            <a:solidFill>
              <a:srgbClr val="E6E7EA">
                <a:alpha val="54464"/>
              </a:srgb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72" name="A thanks to all our charming princes:…"/>
          <p:cNvSpPr txBox="1"/>
          <p:nvPr/>
        </p:nvSpPr>
        <p:spPr>
          <a:xfrm>
            <a:off x="1388413" y="3446481"/>
            <a:ext cx="20987694" cy="68230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>
              <a:lnSpc>
                <a:spcPct val="120000"/>
              </a:lnSpc>
              <a:spcBef>
                <a:spcPts val="5900"/>
              </a:spcBef>
              <a:defRPr b="0" sz="5000"/>
            </a:pPr>
            <a:r>
              <a:t>A thanks to all our charming princes:</a:t>
            </a:r>
          </a:p>
          <a:p>
            <a:pPr marL="611187" indent="-611187" algn="l">
              <a:lnSpc>
                <a:spcPct val="120000"/>
              </a:lnSpc>
              <a:spcBef>
                <a:spcPts val="5900"/>
              </a:spcBef>
              <a:buSzPct val="145000"/>
              <a:buChar char="•"/>
              <a:defRPr b="0" sz="5000"/>
            </a:pPr>
            <a:r>
              <a:rPr b="1"/>
              <a:t>All BIGDIVE staff</a:t>
            </a:r>
            <a:r>
              <a:t> for support and patience</a:t>
            </a:r>
          </a:p>
          <a:p>
            <a:pPr marL="611187" indent="-611187" algn="l">
              <a:lnSpc>
                <a:spcPct val="120000"/>
              </a:lnSpc>
              <a:spcBef>
                <a:spcPts val="5900"/>
              </a:spcBef>
              <a:buSzPct val="145000"/>
              <a:buChar char="•"/>
              <a:defRPr b="0" sz="5000"/>
            </a:pPr>
            <a:r>
              <a:rPr b="1"/>
              <a:t>Alan, Paolo and Andrè</a:t>
            </a:r>
            <a:r>
              <a:t> from ISI for very precious suggestions and guidance in very dark hours </a:t>
            </a:r>
          </a:p>
          <a:p>
            <a:pPr marL="611187" indent="-611187" algn="l">
              <a:lnSpc>
                <a:spcPct val="120000"/>
              </a:lnSpc>
              <a:spcBef>
                <a:spcPts val="5900"/>
              </a:spcBef>
              <a:buSzPct val="145000"/>
              <a:buChar char="•"/>
              <a:defRPr b="0" sz="5000"/>
            </a:pPr>
            <a:r>
              <a:rPr b="1"/>
              <a:t>Laura </a:t>
            </a:r>
            <a:r>
              <a:t>for the very nice slide design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Slide Number"/>
          <p:cNvSpPr txBox="1"/>
          <p:nvPr>
            <p:ph type="sldNum" sz="quarter" idx="2"/>
          </p:nvPr>
        </p:nvSpPr>
        <p:spPr>
          <a:xfrm>
            <a:off x="141954" y="13097569"/>
            <a:ext cx="466269" cy="47767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75" name="big-dive-2018.png" descr="big-dive-201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277525" y="12549901"/>
            <a:ext cx="3874492" cy="881243"/>
          </a:xfrm>
          <a:prstGeom prst="rect">
            <a:avLst/>
          </a:prstGeom>
          <a:ln w="12700">
            <a:miter lim="400000"/>
          </a:ln>
        </p:spPr>
      </p:pic>
      <p:pic>
        <p:nvPicPr>
          <p:cNvPr id="376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693028" y="9574590"/>
            <a:ext cx="18849920" cy="7302016"/>
          </a:xfrm>
          <a:prstGeom prst="rect">
            <a:avLst/>
          </a:prstGeom>
          <a:ln w="12700">
            <a:miter lim="400000"/>
          </a:ln>
        </p:spPr>
      </p:pic>
      <p:sp>
        <p:nvSpPr>
          <p:cNvPr id="377" name="Thanks for your attention"/>
          <p:cNvSpPr txBox="1"/>
          <p:nvPr>
            <p:ph type="title"/>
          </p:nvPr>
        </p:nvSpPr>
        <p:spPr>
          <a:xfrm>
            <a:off x="4764285" y="1145381"/>
            <a:ext cx="14855430" cy="4643438"/>
          </a:xfrm>
          <a:prstGeom prst="rect">
            <a:avLst/>
          </a:prstGeom>
        </p:spPr>
        <p:txBody>
          <a:bodyPr anchor="b"/>
          <a:lstStyle/>
          <a:p>
            <a:pPr/>
            <a:r>
              <a:t>Thanks for your attention</a:t>
            </a:r>
          </a:p>
        </p:txBody>
      </p:sp>
      <p:pic>
        <p:nvPicPr>
          <p:cNvPr id="378" name="Image" descr="Image"/>
          <p:cNvPicPr>
            <a:picLocks noChangeAspect="1"/>
          </p:cNvPicPr>
          <p:nvPr/>
        </p:nvPicPr>
        <p:blipFill>
          <a:blip r:embed="rId4">
            <a:extLst/>
          </a:blip>
          <a:srcRect l="0" t="0" r="0" b="16325"/>
          <a:stretch>
            <a:fillRect/>
          </a:stretch>
        </p:blipFill>
        <p:spPr>
          <a:xfrm>
            <a:off x="5156200" y="8320980"/>
            <a:ext cx="3302000" cy="2975472"/>
          </a:xfrm>
          <a:prstGeom prst="rect">
            <a:avLst/>
          </a:prstGeom>
          <a:ln w="12700">
            <a:miter lim="400000"/>
          </a:ln>
        </p:spPr>
      </p:pic>
      <p:pic>
        <p:nvPicPr>
          <p:cNvPr id="379" name="Image" descr="Image"/>
          <p:cNvPicPr>
            <a:picLocks noChangeAspect="1"/>
          </p:cNvPicPr>
          <p:nvPr/>
        </p:nvPicPr>
        <p:blipFill>
          <a:blip r:embed="rId4">
            <a:extLst/>
          </a:blip>
          <a:srcRect l="16953" t="14249" r="16953" b="20334"/>
          <a:stretch>
            <a:fillRect/>
          </a:stretch>
        </p:blipFill>
        <p:spPr>
          <a:xfrm>
            <a:off x="8878788" y="6518662"/>
            <a:ext cx="2182416" cy="2326185"/>
          </a:xfrm>
          <a:prstGeom prst="rect">
            <a:avLst/>
          </a:prstGeom>
          <a:ln w="12700">
            <a:miter lim="400000"/>
          </a:ln>
        </p:spPr>
      </p:pic>
      <p:pic>
        <p:nvPicPr>
          <p:cNvPr id="380" name="Image" descr="Image"/>
          <p:cNvPicPr>
            <a:picLocks noChangeAspect="1"/>
          </p:cNvPicPr>
          <p:nvPr/>
        </p:nvPicPr>
        <p:blipFill>
          <a:blip r:embed="rId4">
            <a:extLst/>
          </a:blip>
          <a:srcRect l="16953" t="14249" r="16953" b="20334"/>
          <a:stretch>
            <a:fillRect/>
          </a:stretch>
        </p:blipFill>
        <p:spPr>
          <a:xfrm>
            <a:off x="13056592" y="6518662"/>
            <a:ext cx="2182416" cy="2326185"/>
          </a:xfrm>
          <a:prstGeom prst="rect">
            <a:avLst/>
          </a:prstGeom>
          <a:ln w="12700">
            <a:miter lim="400000"/>
          </a:ln>
        </p:spPr>
      </p:pic>
      <p:pic>
        <p:nvPicPr>
          <p:cNvPr id="381" name="Image" descr="Image"/>
          <p:cNvPicPr>
            <a:picLocks noChangeAspect="1"/>
          </p:cNvPicPr>
          <p:nvPr/>
        </p:nvPicPr>
        <p:blipFill>
          <a:blip r:embed="rId4">
            <a:extLst/>
          </a:blip>
          <a:srcRect l="0" t="0" r="0" b="16325"/>
          <a:stretch>
            <a:fillRect/>
          </a:stretch>
        </p:blipFill>
        <p:spPr>
          <a:xfrm>
            <a:off x="15595600" y="8320980"/>
            <a:ext cx="3302000" cy="297547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lide Number"/>
          <p:cNvSpPr txBox="1"/>
          <p:nvPr>
            <p:ph type="sldNum" sz="quarter" idx="2"/>
          </p:nvPr>
        </p:nvSpPr>
        <p:spPr>
          <a:xfrm>
            <a:off x="652576" y="12986763"/>
            <a:ext cx="310923" cy="47767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49" name="Check if it is possible to predict traffic levels in a specific area of the city, with a reasonable forecast window…"/>
          <p:cNvSpPr txBox="1"/>
          <p:nvPr/>
        </p:nvSpPr>
        <p:spPr>
          <a:xfrm>
            <a:off x="3380685" y="3472044"/>
            <a:ext cx="18180468" cy="94332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/>
          <a:p>
            <a:pPr algn="l">
              <a:spcBef>
                <a:spcPts val="5900"/>
              </a:spcBef>
              <a:defRPr b="0" sz="5800"/>
            </a:pPr>
            <a:r>
              <a:t>Check if it is possible to predict </a:t>
            </a:r>
            <a:r>
              <a:rPr b="1">
                <a:solidFill>
                  <a:schemeClr val="accent5">
                    <a:lumOff val="-29866"/>
                  </a:schemeClr>
                </a:solidFill>
              </a:rPr>
              <a:t>traffic levels</a:t>
            </a:r>
            <a:r>
              <a:t> in a </a:t>
            </a:r>
            <a:r>
              <a:rPr b="1">
                <a:solidFill>
                  <a:schemeClr val="accent5">
                    <a:lumOff val="-29866"/>
                  </a:schemeClr>
                </a:solidFill>
              </a:rPr>
              <a:t>specific area</a:t>
            </a:r>
            <a:r>
              <a:t> of the city, with a </a:t>
            </a:r>
            <a:r>
              <a:rPr b="1">
                <a:solidFill>
                  <a:schemeClr val="accent5">
                    <a:lumOff val="-29866"/>
                  </a:schemeClr>
                </a:solidFill>
              </a:rPr>
              <a:t>reasonable forecast window </a:t>
            </a:r>
            <a:endParaRPr i="1"/>
          </a:p>
          <a:p>
            <a:pPr marL="939799" indent="-939799" algn="l">
              <a:lnSpc>
                <a:spcPct val="60000"/>
              </a:lnSpc>
              <a:spcBef>
                <a:spcPts val="5900"/>
              </a:spcBef>
              <a:buSzPct val="145000"/>
              <a:buChar char="•"/>
              <a:defRPr b="0" sz="5800"/>
            </a:pPr>
            <a:r>
              <a:t>How is traffic level defined?</a:t>
            </a:r>
          </a:p>
          <a:p>
            <a:pPr marL="939799" indent="-939799" algn="l">
              <a:lnSpc>
                <a:spcPct val="60000"/>
              </a:lnSpc>
              <a:spcBef>
                <a:spcPts val="5800"/>
              </a:spcBef>
              <a:buSzPct val="145000"/>
              <a:buChar char="•"/>
              <a:defRPr b="0" sz="5800"/>
            </a:pPr>
            <a:r>
              <a:t>What is a specific area?</a:t>
            </a:r>
          </a:p>
          <a:p>
            <a:pPr marL="939799" indent="-939799" algn="l">
              <a:lnSpc>
                <a:spcPct val="60000"/>
              </a:lnSpc>
              <a:spcBef>
                <a:spcPts val="5800"/>
              </a:spcBef>
              <a:buSzPct val="145000"/>
              <a:buChar char="•"/>
              <a:defRPr b="0" sz="5800"/>
            </a:pPr>
            <a:r>
              <a:t>What do we mean by reasonable forecast window?</a:t>
            </a:r>
          </a:p>
          <a:p>
            <a:pPr>
              <a:defRPr sz="5800"/>
            </a:pPr>
          </a:p>
          <a:p>
            <a:pPr>
              <a:defRPr sz="5800"/>
            </a:pPr>
          </a:p>
        </p:txBody>
      </p:sp>
      <p:sp>
        <p:nvSpPr>
          <p:cNvPr id="150" name="Our Goal"/>
          <p:cNvSpPr txBox="1"/>
          <p:nvPr/>
        </p:nvSpPr>
        <p:spPr>
          <a:xfrm>
            <a:off x="1185071" y="815545"/>
            <a:ext cx="3224252" cy="103591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l">
              <a:defRPr b="0" sz="5800">
                <a:latin typeface="+mn-lt"/>
                <a:ea typeface="+mn-ea"/>
                <a:cs typeface="+mn-cs"/>
                <a:sym typeface="Helvetica Neue Medium"/>
              </a:defRPr>
            </a:pPr>
            <a:r>
              <a:t>Our </a:t>
            </a:r>
            <a:r>
              <a:rPr b="1">
                <a:solidFill>
                  <a:schemeClr val="accent5">
                    <a:lumOff val="-29866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Goal</a:t>
            </a:r>
          </a:p>
        </p:txBody>
      </p:sp>
      <p:sp>
        <p:nvSpPr>
          <p:cNvPr id="151" name="Line"/>
          <p:cNvSpPr/>
          <p:nvPr/>
        </p:nvSpPr>
        <p:spPr>
          <a:xfrm>
            <a:off x="-371213" y="1842093"/>
            <a:ext cx="9119057" cy="1"/>
          </a:xfrm>
          <a:prstGeom prst="line">
            <a:avLst/>
          </a:prstGeom>
          <a:ln w="114300">
            <a:solidFill>
              <a:srgbClr val="E6E7EA">
                <a:alpha val="54464"/>
              </a:srgb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lide Number"/>
          <p:cNvSpPr txBox="1"/>
          <p:nvPr>
            <p:ph type="sldNum" sz="quarter" idx="2"/>
          </p:nvPr>
        </p:nvSpPr>
        <p:spPr>
          <a:xfrm>
            <a:off x="627176" y="12986763"/>
            <a:ext cx="310923" cy="47767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54" name="Text"/>
          <p:cNvSpPr txBox="1"/>
          <p:nvPr/>
        </p:nvSpPr>
        <p:spPr>
          <a:xfrm>
            <a:off x="11199812" y="5554206"/>
            <a:ext cx="1984376" cy="2607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/>
          </a:p>
          <a:p>
            <a:pPr/>
          </a:p>
          <a:p>
            <a:pPr/>
          </a:p>
          <a:p>
            <a:pPr/>
          </a:p>
        </p:txBody>
      </p:sp>
      <p:sp>
        <p:nvSpPr>
          <p:cNvPr id="155" name="VEM dataset            28 GB across 4 datasets"/>
          <p:cNvSpPr txBox="1"/>
          <p:nvPr/>
        </p:nvSpPr>
        <p:spPr>
          <a:xfrm>
            <a:off x="3201211" y="2639255"/>
            <a:ext cx="23149787" cy="8124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>
              <a:spcBef>
                <a:spcPts val="5900"/>
              </a:spcBef>
              <a:defRPr b="0" sz="4400"/>
            </a:pPr>
            <a:r>
              <a:t>VEM dataset            </a:t>
            </a:r>
            <a:r>
              <a:rPr b="1">
                <a:solidFill>
                  <a:schemeClr val="accent5">
                    <a:lumOff val="-29866"/>
                  </a:schemeClr>
                </a:solidFill>
              </a:rPr>
              <a:t>28 GB</a:t>
            </a:r>
            <a:r>
              <a:t> across 4 datasets</a:t>
            </a:r>
          </a:p>
        </p:txBody>
      </p:sp>
      <p:graphicFrame>
        <p:nvGraphicFramePr>
          <p:cNvPr id="156" name="Table"/>
          <p:cNvGraphicFramePr/>
          <p:nvPr/>
        </p:nvGraphicFramePr>
        <p:xfrm>
          <a:off x="3444806" y="4198084"/>
          <a:ext cx="3171947" cy="2427735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1" rtl="0">
                <a:tableStyleId>{C7B018BB-80A7-4F77-B60F-C8B233D01FF8}</a:tableStyleId>
              </a:tblPr>
              <a:tblGrid>
                <a:gridCol w="789811"/>
                <a:gridCol w="789811"/>
                <a:gridCol w="789811"/>
                <a:gridCol w="789811"/>
              </a:tblGrid>
              <a:tr h="483006">
                <a:tc gridSpan="4">
                  <a:txBody>
                    <a:bodyPr/>
                    <a:lstStyle/>
                    <a:p>
                      <a:pPr defTabSz="914400">
                        <a:tabLst>
                          <a:tab pos="1651000" algn="l"/>
                        </a:tabLst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000">
                          <a:solidFill>
                            <a:srgbClr val="FFFFFF"/>
                          </a:solidFill>
                          <a:sym typeface="Helvetica Neue Medium"/>
                        </a:rPr>
                        <a:t>JUNE 2017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chemeClr val="accent5">
                          <a:lumOff val="-29866"/>
                        </a:schemeClr>
                      </a:solidFill>
                      <a:miter lim="400000"/>
                    </a:lnL>
                    <a:lnR w="12700">
                      <a:solidFill>
                        <a:schemeClr val="accent5">
                          <a:lumOff val="-29866"/>
                        </a:schemeClr>
                      </a:solidFill>
                      <a:miter lim="400000"/>
                    </a:lnR>
                    <a:lnT w="12700">
                      <a:solidFill>
                        <a:schemeClr val="accent5">
                          <a:lumOff val="-29866"/>
                        </a:schemeClr>
                      </a:solidFill>
                      <a:miter lim="400000"/>
                    </a:lnT>
                    <a:solidFill>
                      <a:schemeClr val="accent5">
                        <a:lumOff val="-29866"/>
                      </a:schemeClr>
                    </a:solidFill>
                  </a:tcPr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</a:tr>
              <a:tr h="483006">
                <a:tc>
                  <a:txBody>
                    <a:bodyPr/>
                    <a:lstStyle/>
                    <a:p>
                      <a:pPr defTabSz="914400">
                        <a:defRPr sz="3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chemeClr val="accent5">
                          <a:lumOff val="-29866"/>
                        </a:schemeClr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chemeClr val="accent5">
                          <a:lumOff val="-29866"/>
                        </a:schemeClr>
                      </a:solidFill>
                      <a:miter lim="400000"/>
                    </a:lnR>
                  </a:tcPr>
                </a:tc>
              </a:tr>
              <a:tr h="483006">
                <a:tc>
                  <a:txBody>
                    <a:bodyPr/>
                    <a:lstStyle/>
                    <a:p>
                      <a:pPr defTabSz="914400">
                        <a:defRPr sz="3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chemeClr val="accent5">
                          <a:lumOff val="-29866"/>
                        </a:schemeClr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chemeClr val="accent5">
                          <a:lumOff val="-29866"/>
                        </a:schemeClr>
                      </a:solidFill>
                      <a:miter lim="400000"/>
                    </a:lnR>
                  </a:tcPr>
                </a:tc>
              </a:tr>
              <a:tr h="483006">
                <a:tc>
                  <a:txBody>
                    <a:bodyPr/>
                    <a:lstStyle/>
                    <a:p>
                      <a:pPr defTabSz="914400">
                        <a:defRPr sz="3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chemeClr val="accent5">
                          <a:lumOff val="-29866"/>
                        </a:schemeClr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chemeClr val="accent5">
                          <a:lumOff val="-29866"/>
                        </a:schemeClr>
                      </a:solidFill>
                      <a:miter lim="400000"/>
                    </a:lnR>
                  </a:tcPr>
                </a:tc>
              </a:tr>
              <a:tr h="483006">
                <a:tc>
                  <a:txBody>
                    <a:bodyPr/>
                    <a:lstStyle/>
                    <a:p>
                      <a:pPr defTabSz="914400">
                        <a:defRPr sz="3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chemeClr val="accent5">
                          <a:lumOff val="-29866"/>
                        </a:schemeClr>
                      </a:solidFill>
                      <a:miter lim="400000"/>
                    </a:lnL>
                    <a:lnB w="12700">
                      <a:solidFill>
                        <a:schemeClr val="accent5">
                          <a:lumOff val="-29866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B w="12700">
                      <a:solidFill>
                        <a:schemeClr val="accent5">
                          <a:lumOff val="-29866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B w="12700">
                      <a:solidFill>
                        <a:schemeClr val="accent5">
                          <a:lumOff val="-29866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chemeClr val="accent5">
                          <a:lumOff val="-29866"/>
                        </a:schemeClr>
                      </a:solidFill>
                      <a:miter lim="400000"/>
                    </a:lnR>
                    <a:lnB w="12700">
                      <a:solidFill>
                        <a:schemeClr val="accent5">
                          <a:lumOff val="-29866"/>
                        </a:schemeClr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graphicFrame>
        <p:nvGraphicFramePr>
          <p:cNvPr id="157" name="Table"/>
          <p:cNvGraphicFramePr/>
          <p:nvPr/>
        </p:nvGraphicFramePr>
        <p:xfrm>
          <a:off x="8717490" y="4191734"/>
          <a:ext cx="3171948" cy="2427735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1" rtl="0">
                <a:tableStyleId>{C7B018BB-80A7-4F77-B60F-C8B233D01FF8}</a:tableStyleId>
              </a:tblPr>
              <a:tblGrid>
                <a:gridCol w="789811"/>
                <a:gridCol w="789811"/>
                <a:gridCol w="789811"/>
                <a:gridCol w="789811"/>
              </a:tblGrid>
              <a:tr h="483006">
                <a:tc gridSpan="4">
                  <a:txBody>
                    <a:bodyPr/>
                    <a:lstStyle/>
                    <a:p>
                      <a:pPr defTabSz="914400">
                        <a:tabLst>
                          <a:tab pos="1651000" algn="l"/>
                        </a:tabLst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000">
                          <a:solidFill>
                            <a:srgbClr val="FFFFFF"/>
                          </a:solidFill>
                          <a:sym typeface="Helvetica Neue Medium"/>
                        </a:rPr>
                        <a:t>JULY 2017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5E5E5E"/>
                      </a:solidFill>
                      <a:miter lim="400000"/>
                    </a:lnL>
                    <a:lnR w="12700">
                      <a:solidFill>
                        <a:srgbClr val="5E5E5E"/>
                      </a:solidFill>
                      <a:miter lim="400000"/>
                    </a:lnR>
                    <a:lnT w="12700">
                      <a:solidFill>
                        <a:srgbClr val="5E5E5E"/>
                      </a:solidFill>
                      <a:miter lim="400000"/>
                    </a:lnT>
                    <a:solidFill>
                      <a:schemeClr val="accent5">
                        <a:lumOff val="-29866"/>
                      </a:schemeClr>
                    </a:solidFill>
                  </a:tcPr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</a:tr>
              <a:tr h="483006">
                <a:tc>
                  <a:txBody>
                    <a:bodyPr/>
                    <a:lstStyle/>
                    <a:p>
                      <a:pPr defTabSz="914400">
                        <a:defRPr sz="3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5E5E5E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5E5E5E"/>
                      </a:solidFill>
                      <a:miter lim="400000"/>
                    </a:lnR>
                  </a:tcPr>
                </a:tc>
              </a:tr>
              <a:tr h="483006">
                <a:tc>
                  <a:txBody>
                    <a:bodyPr/>
                    <a:lstStyle/>
                    <a:p>
                      <a:pPr defTabSz="914400">
                        <a:defRPr sz="3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5E5E5E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5E5E5E"/>
                      </a:solidFill>
                      <a:miter lim="400000"/>
                    </a:lnR>
                  </a:tcPr>
                </a:tc>
              </a:tr>
              <a:tr h="483006">
                <a:tc>
                  <a:txBody>
                    <a:bodyPr/>
                    <a:lstStyle/>
                    <a:p>
                      <a:pPr defTabSz="914400">
                        <a:defRPr sz="3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5E5E5E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5E5E5E"/>
                      </a:solidFill>
                      <a:miter lim="400000"/>
                    </a:lnR>
                  </a:tcPr>
                </a:tc>
              </a:tr>
              <a:tr h="483006">
                <a:tc>
                  <a:txBody>
                    <a:bodyPr/>
                    <a:lstStyle/>
                    <a:p>
                      <a:pPr defTabSz="914400">
                        <a:defRPr sz="3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5E5E5E"/>
                      </a:solidFill>
                      <a:miter lim="400000"/>
                    </a:lnL>
                    <a:lnB w="12700">
                      <a:solidFill>
                        <a:srgbClr val="5E5E5E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B w="12700">
                      <a:solidFill>
                        <a:srgbClr val="5E5E5E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B w="12700">
                      <a:solidFill>
                        <a:srgbClr val="5E5E5E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5E5E5E"/>
                      </a:solidFill>
                      <a:miter lim="400000"/>
                    </a:lnR>
                    <a:lnB w="12700">
                      <a:solidFill>
                        <a:srgbClr val="5E5E5E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graphicFrame>
        <p:nvGraphicFramePr>
          <p:cNvPr id="158" name="Table"/>
          <p:cNvGraphicFramePr/>
          <p:nvPr/>
        </p:nvGraphicFramePr>
        <p:xfrm>
          <a:off x="13917941" y="4198084"/>
          <a:ext cx="3171947" cy="2427735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1" rtl="0">
                <a:tableStyleId>{C7B018BB-80A7-4F77-B60F-C8B233D01FF8}</a:tableStyleId>
              </a:tblPr>
              <a:tblGrid>
                <a:gridCol w="789811"/>
                <a:gridCol w="789811"/>
                <a:gridCol w="789811"/>
                <a:gridCol w="789811"/>
              </a:tblGrid>
              <a:tr h="483006">
                <a:tc gridSpan="4">
                  <a:txBody>
                    <a:bodyPr/>
                    <a:lstStyle/>
                    <a:p>
                      <a:pPr defTabSz="914400">
                        <a:tabLst>
                          <a:tab pos="1651000" algn="l"/>
                        </a:tabLst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000">
                          <a:solidFill>
                            <a:srgbClr val="FFFFFF"/>
                          </a:solidFill>
                          <a:sym typeface="Helvetica Neue Medium"/>
                        </a:rPr>
                        <a:t>JANUARY 2018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  <a:lnR w="12700">
                      <a:solidFill>
                        <a:srgbClr val="606060"/>
                      </a:solidFill>
                      <a:miter lim="400000"/>
                    </a:lnR>
                    <a:solidFill>
                      <a:schemeClr val="accent5">
                        <a:lumOff val="-29866"/>
                      </a:schemeClr>
                    </a:solidFill>
                  </a:tcPr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</a:tr>
              <a:tr h="483006">
                <a:tc>
                  <a:txBody>
                    <a:bodyPr/>
                    <a:lstStyle/>
                    <a:p>
                      <a:pPr defTabSz="914400">
                        <a:defRPr sz="3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</a:tcPr>
                </a:tc>
              </a:tr>
              <a:tr h="483006">
                <a:tc>
                  <a:txBody>
                    <a:bodyPr/>
                    <a:lstStyle/>
                    <a:p>
                      <a:pPr defTabSz="914400">
                        <a:defRPr sz="3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</a:tcPr>
                </a:tc>
              </a:tr>
              <a:tr h="483006">
                <a:tc>
                  <a:txBody>
                    <a:bodyPr/>
                    <a:lstStyle/>
                    <a:p>
                      <a:pPr defTabSz="914400">
                        <a:defRPr sz="3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</a:tcPr>
                </a:tc>
              </a:tr>
              <a:tr h="483006">
                <a:tc>
                  <a:txBody>
                    <a:bodyPr/>
                    <a:lstStyle/>
                    <a:p>
                      <a:pPr defTabSz="914400">
                        <a:defRPr sz="3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  <a:lnB w="12700">
                      <a:solidFill>
                        <a:srgbClr val="60606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  <a:lnB w="12700">
                      <a:solidFill>
                        <a:srgbClr val="606060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graphicFrame>
        <p:nvGraphicFramePr>
          <p:cNvPr id="159" name="Table"/>
          <p:cNvGraphicFramePr/>
          <p:nvPr/>
        </p:nvGraphicFramePr>
        <p:xfrm>
          <a:off x="19112039" y="4191734"/>
          <a:ext cx="3171948" cy="2427735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1" rtl="0">
                <a:tableStyleId>{C7B018BB-80A7-4F77-B60F-C8B233D01FF8}</a:tableStyleId>
              </a:tblPr>
              <a:tblGrid>
                <a:gridCol w="789811"/>
                <a:gridCol w="789811"/>
                <a:gridCol w="789811"/>
                <a:gridCol w="789811"/>
              </a:tblGrid>
              <a:tr h="483006">
                <a:tc gridSpan="4">
                  <a:txBody>
                    <a:bodyPr/>
                    <a:lstStyle/>
                    <a:p>
                      <a:pPr defTabSz="914400">
                        <a:tabLst>
                          <a:tab pos="1651000" algn="l"/>
                        </a:tabLst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000">
                          <a:solidFill>
                            <a:srgbClr val="FFFFFF"/>
                          </a:solidFill>
                          <a:sym typeface="Helvetica Neue Medium"/>
                        </a:rPr>
                        <a:t>FEBRUARY 2018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  <a:lnR w="12700">
                      <a:solidFill>
                        <a:srgbClr val="606060"/>
                      </a:solidFill>
                      <a:miter lim="400000"/>
                    </a:lnR>
                    <a:solidFill>
                      <a:schemeClr val="accent5">
                        <a:lumOff val="-29866"/>
                      </a:schemeClr>
                    </a:solidFill>
                  </a:tcPr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</a:tr>
              <a:tr h="483006">
                <a:tc>
                  <a:txBody>
                    <a:bodyPr/>
                    <a:lstStyle/>
                    <a:p>
                      <a:pPr defTabSz="914400">
                        <a:defRPr sz="3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</a:tcPr>
                </a:tc>
              </a:tr>
              <a:tr h="483006">
                <a:tc>
                  <a:txBody>
                    <a:bodyPr/>
                    <a:lstStyle/>
                    <a:p>
                      <a:pPr defTabSz="914400">
                        <a:defRPr sz="3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</a:tcPr>
                </a:tc>
              </a:tr>
              <a:tr h="483006">
                <a:tc>
                  <a:txBody>
                    <a:bodyPr/>
                    <a:lstStyle/>
                    <a:p>
                      <a:pPr defTabSz="914400">
                        <a:defRPr sz="3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</a:tcPr>
                </a:tc>
              </a:tr>
              <a:tr h="483006">
                <a:tc>
                  <a:txBody>
                    <a:bodyPr/>
                    <a:lstStyle/>
                    <a:p>
                      <a:pPr defTabSz="914400">
                        <a:defRPr sz="3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  <a:lnB w="12700">
                      <a:solidFill>
                        <a:srgbClr val="60606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  <a:lnB w="12700">
                      <a:solidFill>
                        <a:srgbClr val="606060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graphicFrame>
        <p:nvGraphicFramePr>
          <p:cNvPr id="160" name="Table"/>
          <p:cNvGraphicFramePr/>
          <p:nvPr/>
        </p:nvGraphicFramePr>
        <p:xfrm>
          <a:off x="3939404" y="5231825"/>
          <a:ext cx="17977702" cy="6033937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1" rtl="0">
                <a:tableStyleId>{C7B018BB-80A7-4F77-B60F-C8B233D01FF8}</a:tableStyleId>
              </a:tblPr>
              <a:tblGrid>
                <a:gridCol w="2012839"/>
                <a:gridCol w="1827848"/>
                <a:gridCol w="1434780"/>
                <a:gridCol w="1763143"/>
                <a:gridCol w="1242041"/>
                <a:gridCol w="1639161"/>
                <a:gridCol w="2224000"/>
                <a:gridCol w="1569890"/>
                <a:gridCol w="2509260"/>
                <a:gridCol w="1742035"/>
              </a:tblGrid>
              <a:tr h="1204247">
                <a:tc>
                  <a:txBody>
                    <a:bodyPr/>
                    <a:lstStyle/>
                    <a:p>
                      <a:pPr defTabSz="914400">
                        <a:tabLst>
                          <a:tab pos="1651000" algn="l"/>
                        </a:tabLst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000">
                          <a:solidFill>
                            <a:srgbClr val="FFFFFF"/>
                          </a:solidFill>
                          <a:sym typeface="Helvetica Neue Medium"/>
                        </a:rPr>
                        <a:t>device_id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  <a:solidFill>
                      <a:schemeClr val="accent5">
                        <a:lumOff val="-2986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51000" algn="l"/>
                        </a:tabLst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000">
                          <a:solidFill>
                            <a:srgbClr val="FFFFFF"/>
                          </a:solidFill>
                          <a:sym typeface="Helvetica Neue Medium"/>
                        </a:rPr>
                        <a:t>recordingdate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5">
                        <a:lumOff val="-2986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51000" algn="l"/>
                        </a:tabLst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000">
                          <a:solidFill>
                            <a:srgbClr val="FFFFFF"/>
                          </a:solidFill>
                          <a:sym typeface="Helvetica Neue Medium"/>
                        </a:rPr>
                        <a:t>latitude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5">
                        <a:lumOff val="-2986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51000" algn="l"/>
                        </a:tabLst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000">
                          <a:solidFill>
                            <a:srgbClr val="FFFFFF"/>
                          </a:solidFill>
                          <a:sym typeface="Helvetica Neue Medium"/>
                        </a:rPr>
                        <a:t>longitude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5">
                        <a:lumOff val="-2986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51000" algn="l"/>
                        </a:tabLst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000">
                          <a:solidFill>
                            <a:srgbClr val="FFFFFF"/>
                          </a:solidFill>
                          <a:sym typeface="Helvetica Neue Medium"/>
                        </a:rPr>
                        <a:t>speed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5">
                        <a:lumOff val="-2986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51000" algn="l"/>
                        </a:tabLst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000">
                          <a:solidFill>
                            <a:srgbClr val="FFFFFF"/>
                          </a:solidFill>
                          <a:sym typeface="Helvetica Neue Medium"/>
                        </a:rPr>
                        <a:t>heading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5">
                        <a:lumOff val="-2986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51000" algn="l"/>
                        </a:tabLst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000">
                          <a:solidFill>
                            <a:srgbClr val="FFFFFF"/>
                          </a:solidFill>
                          <a:sym typeface="Helvetica Neue Medium"/>
                        </a:rPr>
                        <a:t>gps quality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5">
                        <a:lumOff val="-2986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51000" algn="l"/>
                        </a:tabLst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000">
                          <a:solidFill>
                            <a:srgbClr val="FFFFFF"/>
                          </a:solidFill>
                          <a:sym typeface="Helvetica Neue Medium"/>
                        </a:rPr>
                        <a:t>engine
status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5">
                        <a:lumOff val="-2986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51000" algn="l"/>
                        </a:tabLst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000">
                          <a:solidFill>
                            <a:srgbClr val="FFFFFF"/>
                          </a:solidFill>
                          <a:sym typeface="Helvetica Neue Medium"/>
                        </a:rPr>
                        <a:t>acceleration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5">
                        <a:lumOff val="-2986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51000" algn="l"/>
                        </a:tabLst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000">
                          <a:solidFill>
                            <a:srgbClr val="FFFFFF"/>
                          </a:solidFill>
                          <a:sym typeface="Helvetica Neue Medium"/>
                        </a:rPr>
                        <a:t>meters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  <a:solidFill>
                      <a:schemeClr val="accent5">
                        <a:lumOff val="-29866"/>
                      </a:schemeClr>
                    </a:solidFill>
                  </a:tcPr>
                </a:tc>
              </a:tr>
              <a:tr h="1204247">
                <a:tc>
                  <a:txBody>
                    <a:bodyPr/>
                    <a:lstStyle/>
                    <a:p>
                      <a:pPr defTabSz="914400">
                        <a:defRPr sz="3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</a:tcPr>
                </a:tc>
              </a:tr>
              <a:tr h="1204247">
                <a:tc>
                  <a:txBody>
                    <a:bodyPr/>
                    <a:lstStyle/>
                    <a:p>
                      <a:pPr defTabSz="914400">
                        <a:defRPr sz="3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</a:tcPr>
                </a:tc>
              </a:tr>
              <a:tr h="1204247">
                <a:tc>
                  <a:txBody>
                    <a:bodyPr/>
                    <a:lstStyle/>
                    <a:p>
                      <a:pPr defTabSz="914400">
                        <a:defRPr sz="3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</a:tcPr>
                </a:tc>
              </a:tr>
              <a:tr h="1204247">
                <a:tc>
                  <a:txBody>
                    <a:bodyPr/>
                    <a:lstStyle/>
                    <a:p>
                      <a:pPr defTabSz="914400">
                        <a:defRPr sz="3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  <a:lnB w="12700">
                      <a:solidFill>
                        <a:srgbClr val="60606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  <a:lnB w="12700">
                      <a:solidFill>
                        <a:srgbClr val="606060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graphicFrame>
        <p:nvGraphicFramePr>
          <p:cNvPr id="161" name="Table"/>
          <p:cNvGraphicFramePr/>
          <p:nvPr/>
        </p:nvGraphicFramePr>
        <p:xfrm>
          <a:off x="3939403" y="5231825"/>
          <a:ext cx="17977702" cy="6033937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1" rtl="0">
                <a:tableStyleId>{C7B018BB-80A7-4F77-B60F-C8B233D01FF8}</a:tableStyleId>
              </a:tblPr>
              <a:tblGrid>
                <a:gridCol w="3670929"/>
                <a:gridCol w="3333553"/>
                <a:gridCol w="2616692"/>
                <a:gridCol w="3215546"/>
                <a:gridCol w="2265181"/>
                <a:gridCol w="2863098"/>
              </a:tblGrid>
              <a:tr h="1204247">
                <a:tc>
                  <a:txBody>
                    <a:bodyPr/>
                    <a:lstStyle/>
                    <a:p>
                      <a:pPr defTabSz="914400">
                        <a:tabLst>
                          <a:tab pos="1651000" algn="l"/>
                        </a:tabLst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000">
                          <a:solidFill>
                            <a:srgbClr val="FFFFFF"/>
                          </a:solidFill>
                          <a:sym typeface="Helvetica Neue Medium"/>
                        </a:rPr>
                        <a:t>device_id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T w="12700">
                      <a:solidFill>
                        <a:srgbClr val="FFFFFF"/>
                      </a:solidFill>
                      <a:miter lim="400000"/>
                    </a:lnT>
                    <a:solidFill>
                      <a:schemeClr val="accent5">
                        <a:lumOff val="-2986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51000" algn="l"/>
                        </a:tabLst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000">
                          <a:solidFill>
                            <a:srgbClr val="FFFFFF"/>
                          </a:solidFill>
                          <a:sym typeface="Helvetica Neue Medium"/>
                        </a:rPr>
                        <a:t>recording date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FFFFFF"/>
                      </a:solidFill>
                      <a:miter lim="400000"/>
                    </a:lnT>
                    <a:solidFill>
                      <a:schemeClr val="accent5">
                        <a:lumOff val="-2986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51000" algn="l"/>
                        </a:tabLst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000">
                          <a:solidFill>
                            <a:srgbClr val="FFFFFF"/>
                          </a:solidFill>
                          <a:sym typeface="Helvetica Neue Medium"/>
                        </a:rPr>
                        <a:t>latitude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FFFFFF"/>
                      </a:solidFill>
                      <a:miter lim="400000"/>
                    </a:lnT>
                    <a:solidFill>
                      <a:schemeClr val="accent5">
                        <a:lumOff val="-2986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51000" algn="l"/>
                        </a:tabLst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000">
                          <a:solidFill>
                            <a:srgbClr val="FFFFFF"/>
                          </a:solidFill>
                          <a:sym typeface="Helvetica Neue Medium"/>
                        </a:rPr>
                        <a:t>longitude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FFFFFF"/>
                      </a:solidFill>
                      <a:miter lim="400000"/>
                    </a:lnT>
                    <a:solidFill>
                      <a:schemeClr val="accent5">
                        <a:lumOff val="-2986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51000" algn="l"/>
                        </a:tabLst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000">
                          <a:solidFill>
                            <a:srgbClr val="FFFFFF"/>
                          </a:solidFill>
                          <a:sym typeface="Helvetica Neue Medium"/>
                        </a:rPr>
                        <a:t>speed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FFFFFF"/>
                      </a:solidFill>
                      <a:miter lim="400000"/>
                    </a:lnT>
                    <a:solidFill>
                      <a:schemeClr val="accent5">
                        <a:lumOff val="-2986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51000" algn="l"/>
                        </a:tabLst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000">
                          <a:solidFill>
                            <a:srgbClr val="FFFFFF"/>
                          </a:solidFill>
                          <a:sym typeface="Helvetica Neue Medium"/>
                        </a:rPr>
                        <a:t>engine
status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solidFill>
                      <a:schemeClr val="accent5">
                        <a:lumOff val="-29866"/>
                      </a:schemeClr>
                    </a:solidFill>
                  </a:tcPr>
                </a:tc>
              </a:tr>
              <a:tr h="1204247">
                <a:tc>
                  <a:txBody>
                    <a:bodyPr/>
                    <a:lstStyle/>
                    <a:p>
                      <a:pPr defTabSz="914400">
                        <a:defRPr sz="3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FFFFFF"/>
                      </a:solidFill>
                      <a:miter lim="400000"/>
                    </a:lnR>
                  </a:tcPr>
                </a:tc>
              </a:tr>
              <a:tr h="1204247">
                <a:tc>
                  <a:txBody>
                    <a:bodyPr/>
                    <a:lstStyle/>
                    <a:p>
                      <a:pPr defTabSz="914400">
                        <a:defRPr sz="3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FFFFFF"/>
                      </a:solidFill>
                      <a:miter lim="400000"/>
                    </a:lnR>
                  </a:tcPr>
                </a:tc>
              </a:tr>
              <a:tr h="1204247">
                <a:tc>
                  <a:txBody>
                    <a:bodyPr/>
                    <a:lstStyle/>
                    <a:p>
                      <a:pPr defTabSz="914400">
                        <a:defRPr sz="3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FFFFFF"/>
                      </a:solidFill>
                      <a:miter lim="400000"/>
                    </a:lnR>
                  </a:tcPr>
                </a:tc>
              </a:tr>
              <a:tr h="1204247">
                <a:tc>
                  <a:txBody>
                    <a:bodyPr/>
                    <a:lstStyle/>
                    <a:p>
                      <a:pPr defTabSz="914400">
                        <a:defRPr sz="3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B w="127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B w="127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B w="127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B w="127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B w="127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FFFFFF"/>
                      </a:solidFill>
                      <a:miter lim="400000"/>
                    </a:lnR>
                    <a:lnB w="12700">
                      <a:solidFill>
                        <a:srgbClr val="FFFFFF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162" name="Starting Point"/>
          <p:cNvSpPr txBox="1"/>
          <p:nvPr/>
        </p:nvSpPr>
        <p:spPr>
          <a:xfrm>
            <a:off x="1185071" y="815545"/>
            <a:ext cx="4861714" cy="103591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l">
              <a:defRPr b="0" sz="5800">
                <a:latin typeface="+mn-lt"/>
                <a:ea typeface="+mn-ea"/>
                <a:cs typeface="+mn-cs"/>
                <a:sym typeface="Helvetica Neue Medium"/>
              </a:defRPr>
            </a:pPr>
            <a:r>
              <a:t>Starting </a:t>
            </a:r>
            <a:r>
              <a:rPr b="1">
                <a:solidFill>
                  <a:schemeClr val="accent5">
                    <a:lumOff val="-29866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Point</a:t>
            </a:r>
          </a:p>
        </p:txBody>
      </p:sp>
      <p:sp>
        <p:nvSpPr>
          <p:cNvPr id="163" name="Line"/>
          <p:cNvSpPr/>
          <p:nvPr/>
        </p:nvSpPr>
        <p:spPr>
          <a:xfrm>
            <a:off x="-371213" y="1842093"/>
            <a:ext cx="9119057" cy="1"/>
          </a:xfrm>
          <a:prstGeom prst="line">
            <a:avLst/>
          </a:prstGeom>
          <a:ln w="114300">
            <a:solidFill>
              <a:srgbClr val="E6E7EA">
                <a:alpha val="54464"/>
              </a:srgb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64" name="Arrow 10"/>
          <p:cNvSpPr/>
          <p:nvPr/>
        </p:nvSpPr>
        <p:spPr>
          <a:xfrm>
            <a:off x="6858178" y="2629080"/>
            <a:ext cx="1083671" cy="8812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745" y="0"/>
                </a:moveTo>
                <a:lnTo>
                  <a:pt x="7428" y="3887"/>
                </a:lnTo>
                <a:lnTo>
                  <a:pt x="12357" y="8319"/>
                </a:lnTo>
                <a:lnTo>
                  <a:pt x="0" y="8319"/>
                </a:lnTo>
                <a:lnTo>
                  <a:pt x="0" y="13287"/>
                </a:lnTo>
                <a:lnTo>
                  <a:pt x="12286" y="13287"/>
                </a:lnTo>
                <a:lnTo>
                  <a:pt x="7418" y="17725"/>
                </a:lnTo>
                <a:lnTo>
                  <a:pt x="9755" y="21600"/>
                </a:lnTo>
                <a:lnTo>
                  <a:pt x="21600" y="10803"/>
                </a:lnTo>
                <a:lnTo>
                  <a:pt x="9745" y="0"/>
                </a:lnTo>
                <a:close/>
              </a:path>
            </a:pathLst>
          </a:custGeom>
          <a:solidFill>
            <a:srgbClr val="D6D5D5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xit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xit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xit" nodeType="after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xit" nodeType="clickEffect" presetSubtype="16" presetID="23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4*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4*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Class="entr" nodeType="after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Class="exit" nodeType="clickEffect" presetID="9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25" dur="300" fill="hold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"/>
                            </p:stCondLst>
                            <p:childTnLst>
                              <p:par>
                                <p:cTn id="28" presetClass="entr" nodeType="after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58" grpId="2"/>
      <p:bldP build="whole" bldLvl="1" animBg="1" rev="0" advAuto="0" spid="161" grpId="7"/>
      <p:bldP build="whole" bldLvl="1" animBg="1" rev="0" advAuto="0" spid="157" grpId="1"/>
      <p:bldP build="whole" bldLvl="1" animBg="1" rev="0" advAuto="0" spid="159" grpId="3"/>
      <p:bldP build="whole" bldLvl="1" animBg="1" rev="0" advAuto="0" spid="156" grpId="4"/>
      <p:bldP build="whole" bldLvl="1" animBg="1" rev="0" advAuto="0" spid="160" grpId="5"/>
      <p:bldP build="whole" bldLvl="1" animBg="1" rev="0" advAuto="0" spid="160" grpId="6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Rectangle"/>
          <p:cNvSpPr/>
          <p:nvPr/>
        </p:nvSpPr>
        <p:spPr>
          <a:xfrm>
            <a:off x="1485900" y="9398000"/>
            <a:ext cx="7945926" cy="2633564"/>
          </a:xfrm>
          <a:prstGeom prst="rect">
            <a:avLst/>
          </a:prstGeom>
          <a:solidFill>
            <a:srgbClr val="D7DADA">
              <a:alpha val="81959"/>
            </a:srgb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67" name="Slide Number"/>
          <p:cNvSpPr txBox="1"/>
          <p:nvPr>
            <p:ph type="sldNum" sz="quarter" idx="2"/>
          </p:nvPr>
        </p:nvSpPr>
        <p:spPr>
          <a:xfrm>
            <a:off x="12031776" y="13073062"/>
            <a:ext cx="310923" cy="47767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68" name="active_cars.png" descr="active_car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999319" y="1532420"/>
            <a:ext cx="12781393" cy="10651160"/>
          </a:xfrm>
          <a:prstGeom prst="rect">
            <a:avLst/>
          </a:prstGeom>
          <a:ln w="12700">
            <a:miter lim="400000"/>
          </a:ln>
        </p:spPr>
      </p:pic>
      <p:sp>
        <p:nvSpPr>
          <p:cNvPr id="169" name="We selected the Torino area as a rectangle with minimum and maximum borders:…"/>
          <p:cNvSpPr txBox="1"/>
          <p:nvPr/>
        </p:nvSpPr>
        <p:spPr>
          <a:xfrm>
            <a:off x="1318080" y="3646013"/>
            <a:ext cx="9272165" cy="54587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>
              <a:spcBef>
                <a:spcPts val="5900"/>
              </a:spcBef>
              <a:defRPr b="0" sz="4400"/>
            </a:pPr>
            <a:r>
              <a:t>We selected the Torino area as a </a:t>
            </a:r>
            <a:r>
              <a:rPr b="1">
                <a:solidFill>
                  <a:schemeClr val="accent5">
                    <a:lumOff val="-29866"/>
                  </a:schemeClr>
                </a:solidFill>
              </a:rPr>
              <a:t>rectangle</a:t>
            </a:r>
            <a:r>
              <a:t> with minimum and maximum borders:</a:t>
            </a:r>
          </a:p>
          <a:p>
            <a:pPr algn="l">
              <a:lnSpc>
                <a:spcPct val="30000"/>
              </a:lnSpc>
              <a:spcBef>
                <a:spcPts val="5900"/>
              </a:spcBef>
              <a:defRPr b="0" sz="4400"/>
            </a:pPr>
            <a:r>
              <a:t>(7.57785   ;  7.77337)</a:t>
            </a:r>
          </a:p>
          <a:p>
            <a:pPr algn="l">
              <a:lnSpc>
                <a:spcPct val="30000"/>
              </a:lnSpc>
              <a:spcBef>
                <a:spcPts val="5900"/>
              </a:spcBef>
              <a:defRPr b="0" sz="4400"/>
            </a:pPr>
            <a:r>
              <a:t>(45.00678 ;  45.1402)</a:t>
            </a:r>
          </a:p>
          <a:p>
            <a:pPr algn="l">
              <a:lnSpc>
                <a:spcPct val="30000"/>
              </a:lnSpc>
              <a:spcBef>
                <a:spcPts val="5900"/>
              </a:spcBef>
              <a:defRPr b="0" sz="4400"/>
            </a:pPr>
          </a:p>
          <a:p>
            <a:pPr algn="l" defTabSz="457200">
              <a:lnSpc>
                <a:spcPts val="3200"/>
              </a:lnSpc>
              <a:defRPr b="0" sz="1400">
                <a:latin typeface="Courier"/>
                <a:ea typeface="Courier"/>
                <a:cs typeface="Courier"/>
                <a:sym typeface="Courier"/>
              </a:defRPr>
            </a:pPr>
          </a:p>
        </p:txBody>
      </p:sp>
      <p:sp>
        <p:nvSpPr>
          <p:cNvPr id="170" name="Quick Insight on Data"/>
          <p:cNvSpPr txBox="1"/>
          <p:nvPr/>
        </p:nvSpPr>
        <p:spPr>
          <a:xfrm>
            <a:off x="1185071" y="815545"/>
            <a:ext cx="7658584" cy="103591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l">
              <a:defRPr b="0" sz="5800">
                <a:latin typeface="+mn-lt"/>
                <a:ea typeface="+mn-ea"/>
                <a:cs typeface="+mn-cs"/>
                <a:sym typeface="Helvetica Neue Medium"/>
              </a:defRPr>
            </a:pPr>
            <a:r>
              <a:t>Quick </a:t>
            </a:r>
            <a:r>
              <a:rPr b="1">
                <a:solidFill>
                  <a:schemeClr val="accent5">
                    <a:lumOff val="-29866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Insight on Data</a:t>
            </a:r>
          </a:p>
        </p:txBody>
      </p:sp>
      <p:sp>
        <p:nvSpPr>
          <p:cNvPr id="171" name="Line"/>
          <p:cNvSpPr/>
          <p:nvPr/>
        </p:nvSpPr>
        <p:spPr>
          <a:xfrm>
            <a:off x="-371213" y="1842093"/>
            <a:ext cx="9119057" cy="1"/>
          </a:xfrm>
          <a:prstGeom prst="line">
            <a:avLst/>
          </a:prstGeom>
          <a:ln w="114300">
            <a:solidFill>
              <a:srgbClr val="E6E7EA">
                <a:alpha val="54464"/>
              </a:srgb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72" name="Total number of active cars:…"/>
          <p:cNvSpPr txBox="1"/>
          <p:nvPr/>
        </p:nvSpPr>
        <p:spPr>
          <a:xfrm>
            <a:off x="1889794" y="9849197"/>
            <a:ext cx="7214338" cy="17819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lnSpc>
                <a:spcPts val="5300"/>
              </a:lnSpc>
              <a:spcBef>
                <a:spcPts val="5900"/>
              </a:spcBef>
              <a:defRPr b="0" sz="4400"/>
            </a:pPr>
            <a:r>
              <a:t>Total number of active cars:</a:t>
            </a:r>
          </a:p>
          <a:p>
            <a:pPr>
              <a:lnSpc>
                <a:spcPts val="100"/>
              </a:lnSpc>
              <a:spcBef>
                <a:spcPts val="5900"/>
              </a:spcBef>
              <a:defRPr sz="4900"/>
            </a:pPr>
            <a:r>
              <a:t>20158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lide Number"/>
          <p:cNvSpPr txBox="1"/>
          <p:nvPr>
            <p:ph type="sldNum" sz="quarter" idx="2"/>
          </p:nvPr>
        </p:nvSpPr>
        <p:spPr>
          <a:xfrm>
            <a:off x="423976" y="12986763"/>
            <a:ext cx="310923" cy="47767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75" name="Grid Creation"/>
          <p:cNvSpPr txBox="1"/>
          <p:nvPr/>
        </p:nvSpPr>
        <p:spPr>
          <a:xfrm>
            <a:off x="1185071" y="815545"/>
            <a:ext cx="4807205" cy="103591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l">
              <a:defRPr b="0" sz="5800">
                <a:latin typeface="+mn-lt"/>
                <a:ea typeface="+mn-ea"/>
                <a:cs typeface="+mn-cs"/>
                <a:sym typeface="Helvetica Neue Medium"/>
              </a:defRPr>
            </a:pPr>
            <a:r>
              <a:t>Grid </a:t>
            </a:r>
            <a:r>
              <a:rPr b="1">
                <a:solidFill>
                  <a:schemeClr val="accent5">
                    <a:lumOff val="-29866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Creation</a:t>
            </a:r>
          </a:p>
        </p:txBody>
      </p:sp>
      <p:sp>
        <p:nvSpPr>
          <p:cNvPr id="176" name="Line"/>
          <p:cNvSpPr/>
          <p:nvPr/>
        </p:nvSpPr>
        <p:spPr>
          <a:xfrm>
            <a:off x="-371213" y="1842093"/>
            <a:ext cx="9119057" cy="1"/>
          </a:xfrm>
          <a:prstGeom prst="line">
            <a:avLst/>
          </a:prstGeom>
          <a:ln w="114300">
            <a:solidFill>
              <a:srgbClr val="E6E7EA">
                <a:alpha val="54464"/>
              </a:srgb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pic>
        <p:nvPicPr>
          <p:cNvPr id="17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18099" y="2366380"/>
            <a:ext cx="11074089" cy="10488440"/>
          </a:xfrm>
          <a:prstGeom prst="rect">
            <a:avLst/>
          </a:prstGeom>
          <a:ln w="12700">
            <a:miter lim="400000"/>
          </a:ln>
        </p:spPr>
      </p:pic>
      <p:sp>
        <p:nvSpPr>
          <p:cNvPr id="178" name="Initial choice for rectangle shaped zones.…"/>
          <p:cNvSpPr txBox="1"/>
          <p:nvPr/>
        </p:nvSpPr>
        <p:spPr>
          <a:xfrm>
            <a:off x="13948072" y="4789669"/>
            <a:ext cx="8853734" cy="77758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>
              <a:spcBef>
                <a:spcPts val="5900"/>
              </a:spcBef>
              <a:defRPr b="0" sz="4400"/>
            </a:pPr>
            <a:r>
              <a:t>Initial choice for rectangle shaped zones.</a:t>
            </a:r>
          </a:p>
          <a:p>
            <a:pPr algn="l">
              <a:spcBef>
                <a:spcPts val="5900"/>
              </a:spcBef>
              <a:defRPr b="0" sz="4400"/>
            </a:pPr>
            <a:r>
              <a:t>Size of 400 m x 250 m</a:t>
            </a:r>
          </a:p>
          <a:p>
            <a:pPr algn="l">
              <a:spcBef>
                <a:spcPts val="5900"/>
              </a:spcBef>
              <a:defRPr b="0" sz="4400"/>
            </a:pPr>
            <a:r>
              <a:t>Started with 55 x 40 = 2220 zones</a:t>
            </a:r>
          </a:p>
          <a:p>
            <a:pPr algn="l">
              <a:spcBef>
                <a:spcPts val="5900"/>
              </a:spcBef>
              <a:defRPr b="0" sz="4400"/>
            </a:pPr>
            <a:r>
              <a:rPr b="1">
                <a:solidFill>
                  <a:schemeClr val="accent5">
                    <a:lumOff val="-29866"/>
                  </a:schemeClr>
                </a:solidFill>
              </a:rPr>
              <a:t>Original idea</a:t>
            </a:r>
            <a:r>
              <a:t>: predict traffic levels for every zone in the grid</a:t>
            </a:r>
          </a:p>
        </p:txBody>
      </p:sp>
      <p:pic>
        <p:nvPicPr>
          <p:cNvPr id="179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122400" y="749300"/>
            <a:ext cx="9615095" cy="2783317"/>
          </a:xfrm>
          <a:prstGeom prst="rect">
            <a:avLst/>
          </a:prstGeom>
          <a:ln w="12700">
            <a:miter lim="400000"/>
          </a:ln>
        </p:spPr>
      </p:pic>
      <p:pic>
        <p:nvPicPr>
          <p:cNvPr id="180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4110605" y="622260"/>
            <a:ext cx="9918271" cy="2837170"/>
          </a:xfrm>
          <a:prstGeom prst="rect">
            <a:avLst/>
          </a:prstGeom>
          <a:ln w="12700">
            <a:miter lim="400000"/>
          </a:ln>
        </p:spPr>
      </p:pic>
      <p:sp>
        <p:nvSpPr>
          <p:cNvPr id="181" name="Arrow"/>
          <p:cNvSpPr/>
          <p:nvPr/>
        </p:nvSpPr>
        <p:spPr>
          <a:xfrm>
            <a:off x="13993677" y="2262670"/>
            <a:ext cx="1110405" cy="890737"/>
          </a:xfrm>
          <a:prstGeom prst="rightArrow">
            <a:avLst>
              <a:gd name="adj1" fmla="val 58794"/>
              <a:gd name="adj2" fmla="val 72869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lide Number"/>
          <p:cNvSpPr txBox="1"/>
          <p:nvPr>
            <p:ph type="sldNum" sz="quarter" idx="2"/>
          </p:nvPr>
        </p:nvSpPr>
        <p:spPr>
          <a:xfrm>
            <a:off x="219628" y="13097569"/>
            <a:ext cx="310922" cy="47767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84" name="big-dive-2018.png" descr="big-dive-201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277525" y="12549901"/>
            <a:ext cx="3874492" cy="881243"/>
          </a:xfrm>
          <a:prstGeom prst="rect">
            <a:avLst/>
          </a:prstGeom>
          <a:ln w="12700">
            <a:miter lim="400000"/>
          </a:ln>
        </p:spPr>
      </p:pic>
      <p:pic>
        <p:nvPicPr>
          <p:cNvPr id="185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693028" y="9574590"/>
            <a:ext cx="18849920" cy="7302016"/>
          </a:xfrm>
          <a:prstGeom prst="rect">
            <a:avLst/>
          </a:prstGeom>
          <a:ln w="12700">
            <a:miter lim="400000"/>
          </a:ln>
        </p:spPr>
      </p:pic>
      <p:sp>
        <p:nvSpPr>
          <p:cNvPr id="186" name="A metric for traffic levels"/>
          <p:cNvSpPr txBox="1"/>
          <p:nvPr/>
        </p:nvSpPr>
        <p:spPr>
          <a:xfrm>
            <a:off x="1185071" y="815545"/>
            <a:ext cx="8546923" cy="103591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l">
              <a:defRPr b="0" sz="5800">
                <a:latin typeface="+mn-lt"/>
                <a:ea typeface="+mn-ea"/>
                <a:cs typeface="+mn-cs"/>
                <a:sym typeface="Helvetica Neue Medium"/>
              </a:defRPr>
            </a:pPr>
            <a:r>
              <a:t>A </a:t>
            </a:r>
            <a:r>
              <a:rPr b="1">
                <a:solidFill>
                  <a:schemeClr val="accent5">
                    <a:lumOff val="-29866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metric</a:t>
            </a:r>
            <a:r>
              <a:t> for traffic levels</a:t>
            </a:r>
          </a:p>
        </p:txBody>
      </p:sp>
      <p:sp>
        <p:nvSpPr>
          <p:cNvPr id="187" name="Line"/>
          <p:cNvSpPr/>
          <p:nvPr/>
        </p:nvSpPr>
        <p:spPr>
          <a:xfrm>
            <a:off x="-371213" y="1842093"/>
            <a:ext cx="9971364" cy="1"/>
          </a:xfrm>
          <a:prstGeom prst="line">
            <a:avLst/>
          </a:prstGeom>
          <a:ln w="114300">
            <a:solidFill>
              <a:srgbClr val="E6E7EA">
                <a:alpha val="54464"/>
              </a:srgb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88" name="Equation"/>
          <p:cNvSpPr txBox="1"/>
          <p:nvPr/>
        </p:nvSpPr>
        <p:spPr>
          <a:xfrm>
            <a:off x="8968376" y="5704433"/>
            <a:ext cx="5932527" cy="2307133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b="0" sz="1800"/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7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T</m:t>
                  </m:r>
                  <m:r>
                    <a:rPr xmlns:a="http://schemas.openxmlformats.org/drawingml/2006/main" sz="7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L</m:t>
                  </m:r>
                  <m:r>
                    <a:rPr xmlns:a="http://schemas.openxmlformats.org/drawingml/2006/main" sz="7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7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l</m:t>
                  </m:r>
                  <m:r>
                    <a:rPr xmlns:a="http://schemas.openxmlformats.org/drawingml/2006/main" sz="7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,</m:t>
                  </m:r>
                  <m:r>
                    <a:rPr xmlns:a="http://schemas.openxmlformats.org/drawingml/2006/main" sz="7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t</m:t>
                  </m:r>
                  <m:r>
                    <a:rPr xmlns:a="http://schemas.openxmlformats.org/drawingml/2006/main" sz="7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7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f>
                    <m:fPr>
                      <m:ctrlPr>
                        <a:rPr xmlns:a="http://schemas.openxmlformats.org/drawingml/2006/main" sz="7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r>
                        <a:rPr xmlns:a="http://schemas.openxmlformats.org/drawingml/2006/main" sz="7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xmlns:a="http://schemas.openxmlformats.org/drawingml/2006/main" sz="7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xmlns:a="http://schemas.openxmlformats.org/drawingml/2006/main" sz="7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  <m:r>
                        <a:rPr xmlns:a="http://schemas.openxmlformats.org/drawingml/2006/main" sz="7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xmlns:a="http://schemas.openxmlformats.org/drawingml/2006/main" sz="7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xmlns:a="http://schemas.openxmlformats.org/drawingml/2006/main" sz="7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num>
                    <m:den>
                      <m:sSub>
                        <m:e>
                          <m:r>
                            <a:rPr xmlns:a="http://schemas.openxmlformats.org/drawingml/2006/main" sz="7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⟨</m:t>
                          </m:r>
                          <m:r>
                            <a:rPr xmlns:a="http://schemas.openxmlformats.org/drawingml/2006/main" sz="7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xmlns:a="http://schemas.openxmlformats.org/drawingml/2006/main" sz="7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⟩</m:t>
                          </m:r>
                        </m:e>
                        <m:sub>
                          <m:r>
                            <a:rPr xmlns:a="http://schemas.openxmlformats.org/drawingml/2006/main" sz="7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</m:den>
                  </m:f>
                </m:oMath>
              </m:oMathPara>
            </a14:m>
            <a:endParaRPr sz="7200"/>
          </a:p>
        </p:txBody>
      </p:sp>
      <p:sp>
        <p:nvSpPr>
          <p:cNvPr id="189" name="Arrow"/>
          <p:cNvSpPr/>
          <p:nvPr/>
        </p:nvSpPr>
        <p:spPr>
          <a:xfrm>
            <a:off x="1408445" y="9454522"/>
            <a:ext cx="2512176" cy="1110406"/>
          </a:xfrm>
          <a:prstGeom prst="rightArrow">
            <a:avLst>
              <a:gd name="adj1" fmla="val 56558"/>
              <a:gd name="adj2" fmla="val 133293"/>
            </a:avLst>
          </a:prstGeom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90" name="Arrow"/>
          <p:cNvSpPr/>
          <p:nvPr/>
        </p:nvSpPr>
        <p:spPr>
          <a:xfrm rot="5400000">
            <a:off x="21176321" y="886750"/>
            <a:ext cx="1110405" cy="890737"/>
          </a:xfrm>
          <a:prstGeom prst="rightArrow">
            <a:avLst>
              <a:gd name="adj1" fmla="val 58794"/>
              <a:gd name="adj2" fmla="val 72869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91" name="Is this good?"/>
          <p:cNvSpPr txBox="1"/>
          <p:nvPr/>
        </p:nvSpPr>
        <p:spPr>
          <a:xfrm>
            <a:off x="4357823" y="9603491"/>
            <a:ext cx="3579902" cy="8124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spcBef>
                <a:spcPts val="5900"/>
              </a:spcBef>
              <a:defRPr sz="4400"/>
            </a:lvl1pPr>
          </a:lstStyle>
          <a:p>
            <a:pPr/>
            <a:r>
              <a:t>Is this good?</a:t>
            </a:r>
          </a:p>
        </p:txBody>
      </p:sp>
      <p:pic>
        <p:nvPicPr>
          <p:cNvPr id="192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4122400" y="749300"/>
            <a:ext cx="9615095" cy="2783317"/>
          </a:xfrm>
          <a:prstGeom prst="rect">
            <a:avLst/>
          </a:prstGeom>
          <a:ln w="12700">
            <a:miter lim="400000"/>
          </a:ln>
        </p:spPr>
      </p:pic>
      <p:pic>
        <p:nvPicPr>
          <p:cNvPr id="193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4254714" y="803585"/>
            <a:ext cx="9350467" cy="2674747"/>
          </a:xfrm>
          <a:prstGeom prst="rect">
            <a:avLst/>
          </a:prstGeom>
          <a:ln w="12700">
            <a:miter lim="400000"/>
          </a:ln>
        </p:spPr>
      </p:pic>
      <p:sp>
        <p:nvSpPr>
          <p:cNvPr id="194" name="Arrow"/>
          <p:cNvSpPr/>
          <p:nvPr/>
        </p:nvSpPr>
        <p:spPr>
          <a:xfrm rot="5400000">
            <a:off x="20470677" y="888132"/>
            <a:ext cx="1110405" cy="890736"/>
          </a:xfrm>
          <a:prstGeom prst="rightArrow">
            <a:avLst>
              <a:gd name="adj1" fmla="val 58794"/>
              <a:gd name="adj2" fmla="val 72869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lide Number"/>
          <p:cNvSpPr txBox="1"/>
          <p:nvPr>
            <p:ph type="sldNum" sz="quarter" idx="2"/>
          </p:nvPr>
        </p:nvSpPr>
        <p:spPr>
          <a:xfrm>
            <a:off x="219628" y="13097569"/>
            <a:ext cx="310922" cy="47767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97" name="big-dive-2018.png" descr="big-dive-201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277525" y="12549901"/>
            <a:ext cx="3874492" cy="881243"/>
          </a:xfrm>
          <a:prstGeom prst="rect">
            <a:avLst/>
          </a:prstGeom>
          <a:ln w="12700">
            <a:miter lim="400000"/>
          </a:ln>
        </p:spPr>
      </p:pic>
      <p:pic>
        <p:nvPicPr>
          <p:cNvPr id="198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693028" y="9574590"/>
            <a:ext cx="18849920" cy="7302016"/>
          </a:xfrm>
          <a:prstGeom prst="rect">
            <a:avLst/>
          </a:prstGeom>
          <a:ln w="12700">
            <a:miter lim="400000"/>
          </a:ln>
        </p:spPr>
      </p:pic>
      <p:sp>
        <p:nvSpPr>
          <p:cNvPr id="199" name="Exploratory analysis: daily hours"/>
          <p:cNvSpPr txBox="1"/>
          <p:nvPr/>
        </p:nvSpPr>
        <p:spPr>
          <a:xfrm>
            <a:off x="1185071" y="815545"/>
            <a:ext cx="11371784" cy="103591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l">
              <a:defRPr b="0" sz="5800">
                <a:latin typeface="+mn-lt"/>
                <a:ea typeface="+mn-ea"/>
                <a:cs typeface="+mn-cs"/>
                <a:sym typeface="Helvetica Neue Medium"/>
              </a:defRPr>
            </a:pPr>
            <a:r>
              <a:rPr b="1">
                <a:solidFill>
                  <a:schemeClr val="accent5">
                    <a:lumOff val="-29866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Exploratory</a:t>
            </a:r>
            <a:r>
              <a:t> analysis: daily </a:t>
            </a:r>
            <a:r>
              <a:rPr b="1">
                <a:solidFill>
                  <a:schemeClr val="accent5">
                    <a:lumOff val="-29866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hours</a:t>
            </a:r>
          </a:p>
        </p:txBody>
      </p:sp>
      <p:sp>
        <p:nvSpPr>
          <p:cNvPr id="200" name="Line"/>
          <p:cNvSpPr/>
          <p:nvPr/>
        </p:nvSpPr>
        <p:spPr>
          <a:xfrm>
            <a:off x="-371213" y="1842093"/>
            <a:ext cx="12730082" cy="1"/>
          </a:xfrm>
          <a:prstGeom prst="line">
            <a:avLst/>
          </a:prstGeom>
          <a:ln w="114300">
            <a:solidFill>
              <a:srgbClr val="E6E7EA">
                <a:alpha val="54464"/>
              </a:srgb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pic>
        <p:nvPicPr>
          <p:cNvPr id="201" name="double_plot.png" descr="double_plot.png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54921" y="4145717"/>
            <a:ext cx="11852861" cy="8818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02" name="scatter_plot.png" descr="scatter_plot.png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2281761" y="3365946"/>
            <a:ext cx="11446466" cy="8406508"/>
          </a:xfrm>
          <a:prstGeom prst="rect">
            <a:avLst/>
          </a:prstGeom>
          <a:ln w="12700">
            <a:miter lim="400000"/>
          </a:ln>
        </p:spPr>
      </p:pic>
      <p:sp>
        <p:nvSpPr>
          <p:cNvPr id="203" name="Number of active cars and median speed by daily hour"/>
          <p:cNvSpPr txBox="1"/>
          <p:nvPr/>
        </p:nvSpPr>
        <p:spPr>
          <a:xfrm>
            <a:off x="2722111" y="2298466"/>
            <a:ext cx="7318480" cy="14480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spcBef>
                <a:spcPts val="5900"/>
              </a:spcBef>
              <a:defRPr b="0" sz="4400"/>
            </a:lvl1pPr>
          </a:lstStyle>
          <a:p>
            <a:pPr/>
            <a:r>
              <a:t>Number of active cars and median speed by daily hour</a:t>
            </a:r>
          </a:p>
        </p:txBody>
      </p:sp>
      <p:sp>
        <p:nvSpPr>
          <p:cNvPr id="204" name="Number of active cars VS median speed"/>
          <p:cNvSpPr txBox="1"/>
          <p:nvPr/>
        </p:nvSpPr>
        <p:spPr>
          <a:xfrm>
            <a:off x="14681809" y="330679"/>
            <a:ext cx="7653243" cy="14480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spcBef>
                <a:spcPts val="5900"/>
              </a:spcBef>
              <a:defRPr b="0" sz="4400"/>
            </a:lvl1pPr>
          </a:lstStyle>
          <a:p>
            <a:pPr/>
            <a:r>
              <a:t>Number of active cars VS median speed</a:t>
            </a:r>
          </a:p>
        </p:txBody>
      </p:sp>
      <p:sp>
        <p:nvSpPr>
          <p:cNvPr id="205" name="Pearson coeff: r = - 0.95"/>
          <p:cNvSpPr/>
          <p:nvPr/>
        </p:nvSpPr>
        <p:spPr>
          <a:xfrm>
            <a:off x="15046196" y="1902352"/>
            <a:ext cx="6924470" cy="1339950"/>
          </a:xfrm>
          <a:prstGeom prst="rect">
            <a:avLst/>
          </a:prstGeom>
          <a:solidFill>
            <a:srgbClr val="D7DADA">
              <a:alpha val="81959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/>
          <a:p>
            <a:pPr>
              <a:spcBef>
                <a:spcPts val="5900"/>
              </a:spcBef>
              <a:defRPr b="0" sz="4400"/>
            </a:pPr>
            <a:r>
              <a:t>Pearson coeff: </a:t>
            </a:r>
            <a:r>
              <a:rPr b="1"/>
              <a:t>r = - 0.95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lide Number"/>
          <p:cNvSpPr txBox="1"/>
          <p:nvPr>
            <p:ph type="sldNum" sz="quarter" idx="2"/>
          </p:nvPr>
        </p:nvSpPr>
        <p:spPr>
          <a:xfrm>
            <a:off x="219628" y="13097569"/>
            <a:ext cx="310922" cy="47767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08" name="big-dive-2018.png" descr="big-dive-201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277525" y="12549901"/>
            <a:ext cx="3874492" cy="881243"/>
          </a:xfrm>
          <a:prstGeom prst="rect">
            <a:avLst/>
          </a:prstGeom>
          <a:ln w="12700">
            <a:miter lim="400000"/>
          </a:ln>
        </p:spPr>
      </p:pic>
      <p:pic>
        <p:nvPicPr>
          <p:cNvPr id="209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693028" y="9574590"/>
            <a:ext cx="18849920" cy="7302016"/>
          </a:xfrm>
          <a:prstGeom prst="rect">
            <a:avLst/>
          </a:prstGeom>
          <a:ln w="12700">
            <a:miter lim="400000"/>
          </a:ln>
        </p:spPr>
      </p:pic>
      <p:sp>
        <p:nvSpPr>
          <p:cNvPr id="210" name="Exploratory analysis II: weekdays"/>
          <p:cNvSpPr txBox="1"/>
          <p:nvPr/>
        </p:nvSpPr>
        <p:spPr>
          <a:xfrm>
            <a:off x="1185071" y="815545"/>
            <a:ext cx="11902136" cy="103591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l">
              <a:defRPr b="0" sz="5800">
                <a:latin typeface="+mn-lt"/>
                <a:ea typeface="+mn-ea"/>
                <a:cs typeface="+mn-cs"/>
                <a:sym typeface="Helvetica Neue Medium"/>
              </a:defRPr>
            </a:pPr>
            <a:r>
              <a:rPr b="1">
                <a:solidFill>
                  <a:schemeClr val="accent5">
                    <a:lumOff val="-29866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Exploratory</a:t>
            </a:r>
            <a:r>
              <a:t> analysis II: </a:t>
            </a:r>
            <a:r>
              <a:rPr b="1">
                <a:solidFill>
                  <a:schemeClr val="accent5">
                    <a:lumOff val="-29866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weekdays</a:t>
            </a:r>
            <a:r>
              <a:t> </a:t>
            </a:r>
          </a:p>
        </p:txBody>
      </p:sp>
      <p:sp>
        <p:nvSpPr>
          <p:cNvPr id="211" name="Line"/>
          <p:cNvSpPr/>
          <p:nvPr/>
        </p:nvSpPr>
        <p:spPr>
          <a:xfrm>
            <a:off x="-371213" y="1842093"/>
            <a:ext cx="12955373" cy="1"/>
          </a:xfrm>
          <a:prstGeom prst="line">
            <a:avLst/>
          </a:prstGeom>
          <a:ln w="114300">
            <a:solidFill>
              <a:srgbClr val="E6E7EA">
                <a:alpha val="54464"/>
              </a:srgb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pic>
        <p:nvPicPr>
          <p:cNvPr id="212" name="quad_scatter.png" descr="quad_scatter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69551" y="4719517"/>
            <a:ext cx="10972801" cy="7315201"/>
          </a:xfrm>
          <a:prstGeom prst="rect">
            <a:avLst/>
          </a:prstGeom>
          <a:ln w="12700">
            <a:miter lim="400000"/>
          </a:ln>
        </p:spPr>
      </p:pic>
      <p:sp>
        <p:nvSpPr>
          <p:cNvPr id="213" name="Median speed by day of the week"/>
          <p:cNvSpPr txBox="1"/>
          <p:nvPr/>
        </p:nvSpPr>
        <p:spPr>
          <a:xfrm>
            <a:off x="1971137" y="3244678"/>
            <a:ext cx="8769630" cy="787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spcBef>
                <a:spcPts val="5900"/>
              </a:spcBef>
              <a:defRPr b="0" sz="4400"/>
            </a:lvl1pPr>
          </a:lstStyle>
          <a:p>
            <a:pPr/>
            <a:r>
              <a:t>Median speed by day of the week</a:t>
            </a:r>
          </a:p>
        </p:txBody>
      </p:sp>
      <p:pic>
        <p:nvPicPr>
          <p:cNvPr id="214" name="bad_scatter.png" descr="bad_scatter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2626448" y="3779717"/>
            <a:ext cx="10972801" cy="7315201"/>
          </a:xfrm>
          <a:prstGeom prst="rect">
            <a:avLst/>
          </a:prstGeom>
          <a:ln w="12700">
            <a:miter lim="400000"/>
          </a:ln>
        </p:spPr>
      </p:pic>
      <p:sp>
        <p:nvSpPr>
          <p:cNvPr id="215" name="Total active cars by day of the week"/>
          <p:cNvSpPr txBox="1"/>
          <p:nvPr/>
        </p:nvSpPr>
        <p:spPr>
          <a:xfrm>
            <a:off x="13494647" y="2355678"/>
            <a:ext cx="9236403" cy="787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spcBef>
                <a:spcPts val="5900"/>
              </a:spcBef>
              <a:defRPr b="0" sz="4400"/>
            </a:lvl1pPr>
          </a:lstStyle>
          <a:p>
            <a:pPr/>
            <a:r>
              <a:t>Total active cars by day of the week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0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3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0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3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